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3" r:id="rId2"/>
    <p:sldId id="283" r:id="rId3"/>
    <p:sldId id="292" r:id="rId4"/>
    <p:sldId id="257" r:id="rId5"/>
    <p:sldId id="269" r:id="rId6"/>
    <p:sldId id="270" r:id="rId7"/>
    <p:sldId id="274" r:id="rId8"/>
    <p:sldId id="276" r:id="rId9"/>
    <p:sldId id="281" r:id="rId10"/>
    <p:sldId id="282" r:id="rId11"/>
    <p:sldId id="284" r:id="rId12"/>
    <p:sldId id="285" r:id="rId13"/>
    <p:sldId id="286" r:id="rId14"/>
    <p:sldId id="287" r:id="rId15"/>
    <p:sldId id="288" r:id="rId16"/>
    <p:sldId id="259" r:id="rId17"/>
    <p:sldId id="260" r:id="rId18"/>
    <p:sldId id="261" r:id="rId19"/>
    <p:sldId id="263" r:id="rId20"/>
    <p:sldId id="264" r:id="rId21"/>
    <p:sldId id="265" r:id="rId22"/>
    <p:sldId id="266" r:id="rId23"/>
    <p:sldId id="267" r:id="rId24"/>
    <p:sldId id="268" r:id="rId25"/>
    <p:sldId id="294" r:id="rId26"/>
    <p:sldId id="295" r:id="rId2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89" d="100"/>
          <a:sy n="89" d="100"/>
        </p:scale>
        <p:origin x="-1194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3CA26-8645-412D-BE36-A2064D060883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A8CDA-5C66-4CD3-897C-DF2A15EF85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58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432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6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2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5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430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683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503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786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0151-9C71-4503-8CEC-1F4D05872623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470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65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948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14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21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60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81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958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6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94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7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5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F0B29-A0D4-4213-BF88-12EAB115EFF9}" type="datetimeFigureOut">
              <a:rPr lang="pt-BR" smtClean="0"/>
              <a:t>11/09/2017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6E9ED-F89A-479D-BA0F-E32898006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91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533400"/>
            <a:ext cx="9144000" cy="28194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Projeto</a:t>
            </a:r>
            <a:r>
              <a:rPr lang="en-US" dirty="0" smtClean="0"/>
              <a:t> – </a:t>
            </a:r>
            <a:r>
              <a:rPr lang="en-US" dirty="0" err="1" smtClean="0"/>
              <a:t>Aplicativo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Propriedade</a:t>
            </a:r>
            <a:r>
              <a:rPr lang="en-US" dirty="0" smtClean="0"/>
              <a:t> </a:t>
            </a:r>
            <a:r>
              <a:rPr lang="en-US" dirty="0" smtClean="0"/>
              <a:t>Rural Amiga </a:t>
            </a:r>
            <a:r>
              <a:rPr lang="en-US" dirty="0" smtClean="0"/>
              <a:t>– </a:t>
            </a:r>
            <a:r>
              <a:rPr lang="en-US" dirty="0" err="1" smtClean="0"/>
              <a:t>Policiamento</a:t>
            </a:r>
            <a:r>
              <a:rPr lang="en-US" dirty="0" smtClean="0"/>
              <a:t> </a:t>
            </a:r>
            <a:r>
              <a:rPr lang="en-US" dirty="0" err="1" smtClean="0"/>
              <a:t>Ambiental</a:t>
            </a:r>
            <a:r>
              <a:rPr lang="en-US" dirty="0" smtClean="0"/>
              <a:t> do Estado de São </a:t>
            </a:r>
            <a:r>
              <a:rPr lang="en-US" dirty="0" smtClean="0"/>
              <a:t>P</a:t>
            </a:r>
            <a:r>
              <a:rPr lang="en-US" dirty="0" smtClean="0"/>
              <a:t>aulo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App - PRA- </a:t>
            </a:r>
            <a:r>
              <a:rPr lang="en-US" dirty="0" err="1" smtClean="0"/>
              <a:t>Amb</a:t>
            </a:r>
            <a:endParaRPr lang="pt-BR" dirty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64477" y="4893441"/>
            <a:ext cx="9079523" cy="1888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utura Md BT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Futura Md BT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utura Md BT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Futura Md BT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utura Md BT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b="1" dirty="0" smtClean="0">
                <a:solidFill>
                  <a:schemeClr val="tx1"/>
                </a:solidFill>
              </a:rPr>
              <a:t>Prof.ª </a:t>
            </a:r>
            <a:r>
              <a:rPr lang="pt-BR" sz="2000" b="1" dirty="0" err="1" smtClean="0">
                <a:solidFill>
                  <a:schemeClr val="tx1"/>
                </a:solidFill>
              </a:rPr>
              <a:t>Drª</a:t>
            </a:r>
            <a:r>
              <a:rPr lang="pt-BR" sz="2000" b="1" dirty="0" smtClean="0">
                <a:solidFill>
                  <a:schemeClr val="tx1"/>
                </a:solidFill>
              </a:rPr>
              <a:t> Teresa Cristina </a:t>
            </a:r>
            <a:r>
              <a:rPr lang="pt-BR" sz="2000" b="1" dirty="0" err="1" smtClean="0">
                <a:solidFill>
                  <a:schemeClr val="tx1"/>
                </a:solidFill>
              </a:rPr>
              <a:t>Tarlé</a:t>
            </a:r>
            <a:r>
              <a:rPr lang="pt-BR" sz="2000" b="1" dirty="0" smtClean="0">
                <a:solidFill>
                  <a:schemeClr val="tx1"/>
                </a:solidFill>
              </a:rPr>
              <a:t> </a:t>
            </a:r>
            <a:r>
              <a:rPr lang="pt-BR" sz="2000" b="1" dirty="0" err="1" smtClean="0">
                <a:solidFill>
                  <a:schemeClr val="tx1"/>
                </a:solidFill>
              </a:rPr>
              <a:t>Pissarra</a:t>
            </a:r>
            <a:r>
              <a:rPr lang="pt-BR" sz="2000" b="1" dirty="0" smtClean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pt-BR" sz="2000" b="1" dirty="0" smtClean="0">
                <a:solidFill>
                  <a:schemeClr val="tx1"/>
                </a:solidFill>
              </a:rPr>
              <a:t>Prof. Dr. David </a:t>
            </a:r>
            <a:r>
              <a:rPr lang="pt-BR" sz="2000" b="1" dirty="0" err="1" smtClean="0">
                <a:solidFill>
                  <a:schemeClr val="tx1"/>
                </a:solidFill>
              </a:rPr>
              <a:t>Rosalen</a:t>
            </a:r>
            <a:endParaRPr lang="pt-BR" sz="2000" b="1" dirty="0" smtClean="0">
              <a:solidFill>
                <a:schemeClr val="tx1"/>
              </a:solidFill>
            </a:endParaRPr>
          </a:p>
          <a:p>
            <a:pPr algn="l"/>
            <a:r>
              <a:rPr lang="pt-BR" sz="2000" b="1" dirty="0" smtClean="0">
                <a:solidFill>
                  <a:schemeClr val="tx1"/>
                </a:solidFill>
              </a:rPr>
              <a:t>Prof. Dr. Cristiano </a:t>
            </a:r>
            <a:r>
              <a:rPr lang="pt-BR" sz="2000" b="1" dirty="0" err="1" smtClean="0">
                <a:solidFill>
                  <a:schemeClr val="tx1"/>
                </a:solidFill>
              </a:rPr>
              <a:t>Zerbato</a:t>
            </a:r>
            <a:endParaRPr lang="pt-BR" sz="2000" b="1" dirty="0" smtClean="0">
              <a:solidFill>
                <a:schemeClr val="tx1"/>
              </a:solidFill>
            </a:endParaRPr>
          </a:p>
        </p:txBody>
      </p:sp>
      <p:pic>
        <p:nvPicPr>
          <p:cNvPr id="24" name="Imagem 4" descr="logounesp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16" y="5487557"/>
            <a:ext cx="2141485" cy="76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agem 24" descr="l_fcav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6215"/>
            <a:ext cx="1203959" cy="113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http://www3.policiamilitar.sp.gov.br/unidades/cpamb/images/tiny%20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057" y="4038599"/>
            <a:ext cx="1634255" cy="85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8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Centro de </a:t>
            </a:r>
            <a:r>
              <a:rPr lang="en-US" b="1" dirty="0" err="1" smtClean="0"/>
              <a:t>Treinamento</a:t>
            </a:r>
            <a:r>
              <a:rPr lang="en-US" b="1" dirty="0" smtClean="0"/>
              <a:t> </a:t>
            </a:r>
            <a:r>
              <a:rPr lang="en-US" b="1" dirty="0" err="1" smtClean="0"/>
              <a:t>em</a:t>
            </a:r>
            <a:r>
              <a:rPr lang="en-US" b="1" dirty="0" smtClean="0"/>
              <a:t> </a:t>
            </a:r>
            <a:r>
              <a:rPr lang="en-US" b="1" dirty="0" err="1" smtClean="0"/>
              <a:t>Geomática</a:t>
            </a: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Cursos</a:t>
            </a:r>
            <a:r>
              <a:rPr lang="en-US" dirty="0" smtClean="0"/>
              <a:t>: </a:t>
            </a:r>
            <a:r>
              <a:rPr lang="en-US" dirty="0" err="1" smtClean="0"/>
              <a:t>Treinamento</a:t>
            </a:r>
            <a:r>
              <a:rPr lang="en-US" dirty="0" smtClean="0"/>
              <a:t> e </a:t>
            </a:r>
            <a:r>
              <a:rPr lang="en-US" dirty="0" err="1" smtClean="0"/>
              <a:t>Informações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Curso</a:t>
            </a:r>
            <a:r>
              <a:rPr lang="en-US" dirty="0" smtClean="0"/>
              <a:t> de </a:t>
            </a:r>
            <a:r>
              <a:rPr lang="en-US" dirty="0" err="1" smtClean="0"/>
              <a:t>Difusão</a:t>
            </a:r>
            <a:r>
              <a:rPr lang="en-US" dirty="0" smtClean="0"/>
              <a:t> do </a:t>
            </a:r>
            <a:r>
              <a:rPr lang="en-US" dirty="0" err="1" smtClean="0"/>
              <a:t>Conhecimento</a:t>
            </a:r>
            <a:r>
              <a:rPr lang="en-US" dirty="0" smtClean="0"/>
              <a:t> – </a:t>
            </a:r>
            <a:r>
              <a:rPr lang="en-US" dirty="0" err="1" smtClean="0"/>
              <a:t>Extensão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Policiamento</a:t>
            </a:r>
            <a:r>
              <a:rPr lang="en-US" dirty="0" smtClean="0"/>
              <a:t> </a:t>
            </a:r>
            <a:r>
              <a:rPr lang="en-US" dirty="0" err="1" smtClean="0"/>
              <a:t>Ambiental</a:t>
            </a:r>
            <a:r>
              <a:rPr lang="en-US" dirty="0" smtClean="0"/>
              <a:t>; </a:t>
            </a:r>
            <a:r>
              <a:rPr lang="en-US" dirty="0" err="1" smtClean="0"/>
              <a:t>Urbano</a:t>
            </a:r>
            <a:r>
              <a:rPr lang="en-US" dirty="0" smtClean="0"/>
              <a:t>; </a:t>
            </a:r>
            <a:r>
              <a:rPr lang="en-US" dirty="0" err="1" smtClean="0"/>
              <a:t>Rodoviário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Bombeiros</a:t>
            </a:r>
            <a:r>
              <a:rPr lang="en-US" dirty="0" smtClean="0"/>
              <a:t> e </a:t>
            </a:r>
            <a:r>
              <a:rPr lang="en-US" dirty="0" err="1" smtClean="0"/>
              <a:t>PMAmb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515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/>
          <a:lstStyle/>
          <a:p>
            <a:r>
              <a:rPr lang="pt-BR" dirty="0" smtClean="0"/>
              <a:t>Escopo dos Serviços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511" y="1066800"/>
            <a:ext cx="9067800" cy="3817954"/>
          </a:xfrm>
        </p:spPr>
        <p:txBody>
          <a:bodyPr>
            <a:noAutofit/>
          </a:bodyPr>
          <a:lstStyle/>
          <a:p>
            <a:pPr lvl="0"/>
            <a:r>
              <a:rPr lang="pt-BR" sz="1800" dirty="0" smtClean="0"/>
              <a:t>Desenvolvimento </a:t>
            </a:r>
            <a:endParaRPr lang="en-GB" sz="1800" dirty="0" smtClean="0"/>
          </a:p>
          <a:p>
            <a:pPr lvl="1"/>
            <a:r>
              <a:rPr lang="pt-BR" sz="1800" dirty="0" smtClean="0"/>
              <a:t>Criação de um fluxo para atender a necessidade do enquadramento das leis ambientais de atividades potencialmente poluidoras</a:t>
            </a:r>
          </a:p>
          <a:p>
            <a:pPr lvl="2"/>
            <a:r>
              <a:rPr lang="pt-BR" sz="1800" dirty="0">
                <a:solidFill>
                  <a:srgbClr val="009EE0"/>
                </a:solidFill>
              </a:rPr>
              <a:t>Implantação do sistema completo de Gerenciamento de Documentos e Processos</a:t>
            </a:r>
          </a:p>
          <a:p>
            <a:pPr lvl="2"/>
            <a:r>
              <a:rPr lang="pt-BR" sz="1800" dirty="0">
                <a:solidFill>
                  <a:srgbClr val="009EE0"/>
                </a:solidFill>
              </a:rPr>
              <a:t>Criação do processo para o enquadramento nas leis ambientais</a:t>
            </a:r>
            <a:endParaRPr lang="en-GB" sz="1800" dirty="0">
              <a:solidFill>
                <a:srgbClr val="009EE0"/>
              </a:solidFill>
            </a:endParaRPr>
          </a:p>
          <a:p>
            <a:pPr lvl="3"/>
            <a:r>
              <a:rPr lang="pt-BR" sz="1800" dirty="0" smtClean="0"/>
              <a:t>Deve-se </a:t>
            </a:r>
            <a:r>
              <a:rPr lang="pt-BR" sz="1800" dirty="0"/>
              <a:t>seguir o padrão documental de acordo com o documento fornecido (ver documento anexo: </a:t>
            </a:r>
            <a:r>
              <a:rPr lang="pt-BR" sz="1800" dirty="0" err="1"/>
              <a:t>Documeto_Base_para_o_Fluxo.docx</a:t>
            </a:r>
            <a:r>
              <a:rPr lang="pt-BR" sz="1800" dirty="0"/>
              <a:t>).</a:t>
            </a:r>
            <a:endParaRPr lang="en-GB" sz="1800" dirty="0"/>
          </a:p>
          <a:p>
            <a:pPr lvl="0"/>
            <a:r>
              <a:rPr lang="pt-BR" sz="1800" dirty="0"/>
              <a:t>Configuração</a:t>
            </a:r>
            <a:endParaRPr lang="en-GB" sz="1800" dirty="0"/>
          </a:p>
          <a:p>
            <a:pPr lvl="1"/>
            <a:r>
              <a:rPr lang="pt-BR" sz="1800" dirty="0"/>
              <a:t>Será feita toda a configuração do sistema para o primeiro grupo que for usar o </a:t>
            </a:r>
            <a:r>
              <a:rPr lang="pt-BR" sz="1800" dirty="0" smtClean="0"/>
              <a:t>sistema</a:t>
            </a:r>
            <a:endParaRPr lang="en-GB" sz="1800" dirty="0"/>
          </a:p>
          <a:p>
            <a:pPr lvl="0"/>
            <a:r>
              <a:rPr lang="pt-BR" sz="1800" dirty="0"/>
              <a:t>Implantação (Preparação para Hospedagem) em nuvem</a:t>
            </a:r>
            <a:endParaRPr lang="en-GB" sz="1800" dirty="0"/>
          </a:p>
          <a:p>
            <a:pPr lvl="1"/>
            <a:r>
              <a:rPr lang="pt-BR" sz="1800" dirty="0"/>
              <a:t>Será colocado em produção para que seja usado para o primeiro grupo que for usar o sistema</a:t>
            </a:r>
            <a:endParaRPr lang="en-GB" sz="1800" dirty="0"/>
          </a:p>
          <a:p>
            <a:pPr lvl="0"/>
            <a:r>
              <a:rPr lang="pt-BR" sz="1800" dirty="0"/>
              <a:t>Transferência de Conhecimento para Manutenção</a:t>
            </a:r>
            <a:endParaRPr lang="en-GB" sz="1800" dirty="0"/>
          </a:p>
          <a:p>
            <a:pPr lvl="1"/>
            <a:r>
              <a:rPr lang="pt-BR" sz="1800" dirty="0"/>
              <a:t>Transferir através de documentos e apresentações do o conhecimento de administração do sistema</a:t>
            </a:r>
            <a:endParaRPr lang="en-GB" sz="1800" dirty="0"/>
          </a:p>
          <a:p>
            <a:pPr lvl="2"/>
            <a:r>
              <a:rPr lang="pt-BR" sz="2000" dirty="0"/>
              <a:t>Administração do sistema para novos grupos de usuários</a:t>
            </a:r>
            <a:endParaRPr lang="en-GB" sz="2000" dirty="0"/>
          </a:p>
          <a:p>
            <a:pPr lvl="2"/>
            <a:r>
              <a:rPr lang="pt-BR" sz="2000" dirty="0"/>
              <a:t>Administração do sistema na nuvem</a:t>
            </a:r>
            <a:endParaRPr lang="en-GB" sz="2000" dirty="0"/>
          </a:p>
          <a:p>
            <a:pPr lvl="1"/>
            <a:endParaRPr lang="pt-BR" sz="1000" dirty="0" smtClean="0"/>
          </a:p>
          <a:p>
            <a:pPr lvl="1"/>
            <a:endParaRPr lang="pt-BR" sz="1000" dirty="0" smtClean="0"/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5408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Funcionalidades do Sistema</a:t>
            </a:r>
            <a:br>
              <a:rPr lang="pt-BR" dirty="0" smtClean="0"/>
            </a:br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</a:rPr>
              <a:t>Controle de Processos</a:t>
            </a:r>
            <a:endParaRPr lang="pt-B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06" y="159658"/>
            <a:ext cx="2148114" cy="1350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346" y="2239483"/>
            <a:ext cx="394607" cy="5261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2058" y="2856825"/>
            <a:ext cx="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Iniciar</a:t>
            </a:r>
            <a:r>
              <a:rPr lang="en-US" sz="1200" dirty="0" smtClean="0"/>
              <a:t> o </a:t>
            </a:r>
            <a:r>
              <a:rPr lang="en-US" sz="1200" dirty="0" err="1" smtClean="0"/>
              <a:t>Processo</a:t>
            </a:r>
            <a:endParaRPr lang="en-US" sz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1001266" y="2036284"/>
            <a:ext cx="1004918" cy="169354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808566" y="2036284"/>
            <a:ext cx="1214630" cy="169354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031" y="2149699"/>
            <a:ext cx="601703" cy="7274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08566" y="2947293"/>
            <a:ext cx="121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Coletar</a:t>
            </a:r>
            <a:r>
              <a:rPr lang="en-US" sz="1200" dirty="0" smtClean="0"/>
              <a:t> Dados/Imagens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725" y="2061248"/>
            <a:ext cx="882337" cy="867176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4825578" y="2017680"/>
            <a:ext cx="1214630" cy="169354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825579" y="2849453"/>
            <a:ext cx="121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Controlar</a:t>
            </a:r>
            <a:r>
              <a:rPr lang="en-US" sz="1200" dirty="0" smtClean="0"/>
              <a:t> o </a:t>
            </a:r>
            <a:r>
              <a:rPr lang="en-US" sz="1200" dirty="0" err="1" smtClean="0"/>
              <a:t>processo</a:t>
            </a:r>
            <a:r>
              <a:rPr lang="en-US" sz="1200" dirty="0" smtClean="0"/>
              <a:t> </a:t>
            </a:r>
            <a:r>
              <a:rPr lang="en-US" sz="1200" dirty="0" err="1" smtClean="0"/>
              <a:t>em</a:t>
            </a:r>
            <a:r>
              <a:rPr lang="en-US" sz="1200" dirty="0" smtClean="0"/>
              <a:t> </a:t>
            </a:r>
            <a:r>
              <a:rPr lang="en-US" sz="1200" dirty="0" err="1" smtClean="0"/>
              <a:t>núvem</a:t>
            </a:r>
            <a:endParaRPr lang="en-US" sz="1200" dirty="0"/>
          </a:p>
        </p:txBody>
      </p:sp>
      <p:sp>
        <p:nvSpPr>
          <p:cNvPr id="15" name="Right Arrow 14"/>
          <p:cNvSpPr/>
          <p:nvPr/>
        </p:nvSpPr>
        <p:spPr>
          <a:xfrm>
            <a:off x="2181070" y="2765626"/>
            <a:ext cx="494675" cy="272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156019" y="2765626"/>
            <a:ext cx="494675" cy="272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>
            <a:off x="3912434" y="4090645"/>
            <a:ext cx="980601" cy="9419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25" name="TextBox 24"/>
          <p:cNvSpPr txBox="1"/>
          <p:nvPr/>
        </p:nvSpPr>
        <p:spPr>
          <a:xfrm>
            <a:off x="3821902" y="5068918"/>
            <a:ext cx="1214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Processo</a:t>
            </a:r>
            <a:r>
              <a:rPr lang="en-US" sz="1200" dirty="0" smtClean="0"/>
              <a:t> </a:t>
            </a:r>
            <a:r>
              <a:rPr lang="en-US" sz="1200" dirty="0" err="1" smtClean="0"/>
              <a:t>sempre</a:t>
            </a:r>
            <a:r>
              <a:rPr lang="en-US" sz="1200" dirty="0" smtClean="0"/>
              <a:t> </a:t>
            </a:r>
            <a:r>
              <a:rPr lang="en-US" sz="1200" dirty="0" err="1" smtClean="0"/>
              <a:t>interagindo</a:t>
            </a:r>
            <a:r>
              <a:rPr lang="en-US" sz="1200" dirty="0" smtClean="0"/>
              <a:t> com o mobile</a:t>
            </a:r>
            <a:endParaRPr lang="en-US" sz="1200" dirty="0"/>
          </a:p>
        </p:txBody>
      </p:sp>
      <p:sp>
        <p:nvSpPr>
          <p:cNvPr id="26" name="Left-Right Arrow 25"/>
          <p:cNvSpPr/>
          <p:nvPr/>
        </p:nvSpPr>
        <p:spPr>
          <a:xfrm rot="2685152">
            <a:off x="3690878" y="3908343"/>
            <a:ext cx="516783" cy="2331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 rot="7846471">
            <a:off x="4541141" y="3937488"/>
            <a:ext cx="689044" cy="1748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426" y="2119719"/>
            <a:ext cx="734861" cy="80614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6745530" y="1994339"/>
            <a:ext cx="1214630" cy="169354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45530" y="2866467"/>
            <a:ext cx="121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Processo</a:t>
            </a:r>
            <a:r>
              <a:rPr lang="en-US" sz="1200" dirty="0" smtClean="0"/>
              <a:t> </a:t>
            </a:r>
            <a:r>
              <a:rPr lang="en-US" sz="1200" dirty="0" err="1" smtClean="0"/>
              <a:t>finalizado</a:t>
            </a:r>
            <a:r>
              <a:rPr lang="en-US" sz="1200" dirty="0" smtClean="0"/>
              <a:t> e </a:t>
            </a:r>
            <a:r>
              <a:rPr lang="en-US" sz="1200" dirty="0" err="1" smtClean="0"/>
              <a:t>arquivado</a:t>
            </a:r>
            <a:endParaRPr lang="en-US" sz="1200" dirty="0"/>
          </a:p>
        </p:txBody>
      </p:sp>
      <p:sp>
        <p:nvSpPr>
          <p:cNvPr id="31" name="Right Arrow 30"/>
          <p:cNvSpPr/>
          <p:nvPr/>
        </p:nvSpPr>
        <p:spPr>
          <a:xfrm>
            <a:off x="6183021" y="2740991"/>
            <a:ext cx="494675" cy="272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Elaboração</a:t>
            </a:r>
            <a:r>
              <a:rPr lang="en-US" dirty="0" smtClean="0"/>
              <a:t> de um </a:t>
            </a:r>
            <a:r>
              <a:rPr lang="en-US" dirty="0" err="1" smtClean="0"/>
              <a:t>Banco</a:t>
            </a:r>
            <a:r>
              <a:rPr lang="en-US" dirty="0" smtClean="0"/>
              <a:t> de  Dados </a:t>
            </a:r>
          </a:p>
          <a:p>
            <a:r>
              <a:rPr lang="en-US" dirty="0" err="1" smtClean="0"/>
              <a:t>Envolvido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validação</a:t>
            </a:r>
            <a:r>
              <a:rPr lang="en-US" dirty="0" smtClean="0"/>
              <a:t> de </a:t>
            </a:r>
            <a:r>
              <a:rPr lang="en-US" dirty="0" err="1" smtClean="0"/>
              <a:t>aplicativos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aplicação</a:t>
            </a:r>
            <a:r>
              <a:rPr lang="en-US" dirty="0" smtClean="0"/>
              <a:t> e </a:t>
            </a:r>
            <a:r>
              <a:rPr lang="en-US" dirty="0" err="1" smtClean="0"/>
              <a:t>verificação</a:t>
            </a:r>
            <a:r>
              <a:rPr lang="en-US" dirty="0" smtClean="0"/>
              <a:t> das </a:t>
            </a:r>
            <a:r>
              <a:rPr lang="en-US" dirty="0" err="1" smtClean="0"/>
              <a:t>infrações</a:t>
            </a:r>
            <a:r>
              <a:rPr lang="en-US" dirty="0" smtClean="0"/>
              <a:t> </a:t>
            </a:r>
            <a:r>
              <a:rPr lang="en-US" dirty="0" err="1" smtClean="0"/>
              <a:t>ambientais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Aplicativo</a:t>
            </a:r>
            <a:r>
              <a:rPr lang="en-US" dirty="0" smtClean="0"/>
              <a:t> com as </a:t>
            </a:r>
            <a:r>
              <a:rPr lang="en-US" dirty="0" err="1" smtClean="0"/>
              <a:t>variáveis</a:t>
            </a:r>
            <a:r>
              <a:rPr lang="en-US" dirty="0" smtClean="0"/>
              <a:t> do Check List da </a:t>
            </a:r>
            <a:r>
              <a:rPr lang="en-US" dirty="0" err="1" smtClean="0"/>
              <a:t>PMAmb</a:t>
            </a:r>
            <a:r>
              <a:rPr lang="en-US" dirty="0" smtClean="0"/>
              <a:t> – MG</a:t>
            </a:r>
          </a:p>
          <a:p>
            <a:r>
              <a:rPr lang="en-US" dirty="0" err="1" smtClean="0"/>
              <a:t>Aplicativo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automatize o </a:t>
            </a:r>
            <a:r>
              <a:rPr lang="en-US" dirty="0" err="1" smtClean="0"/>
              <a:t>processo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do </a:t>
            </a:r>
            <a:r>
              <a:rPr lang="en-US" dirty="0" err="1" smtClean="0"/>
              <a:t>processamento</a:t>
            </a:r>
            <a:r>
              <a:rPr lang="en-US" dirty="0" smtClean="0"/>
              <a:t> digital de </a:t>
            </a:r>
            <a:r>
              <a:rPr lang="en-US" dirty="0" err="1" smtClean="0"/>
              <a:t>imagens</a:t>
            </a:r>
            <a:endParaRPr lang="en-US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61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Desenvolver</a:t>
            </a:r>
            <a:r>
              <a:rPr lang="en-US" dirty="0" smtClean="0"/>
              <a:t> um </a:t>
            </a:r>
            <a:r>
              <a:rPr lang="en-US" dirty="0" err="1" smtClean="0"/>
              <a:t>aplicativo</a:t>
            </a:r>
            <a:r>
              <a:rPr lang="en-US" dirty="0" smtClean="0"/>
              <a:t> </a:t>
            </a:r>
            <a:r>
              <a:rPr lang="en-US" dirty="0" err="1" smtClean="0"/>
              <a:t>envolvendo</a:t>
            </a:r>
            <a:r>
              <a:rPr lang="en-US" dirty="0" smtClean="0"/>
              <a:t> o </a:t>
            </a:r>
            <a:r>
              <a:rPr lang="en-US" dirty="0" err="1" smtClean="0"/>
              <a:t>funcionamento</a:t>
            </a:r>
            <a:endParaRPr lang="en-US" dirty="0" smtClean="0"/>
          </a:p>
          <a:p>
            <a:r>
              <a:rPr lang="en-US" dirty="0" err="1" smtClean="0"/>
              <a:t>Cadastro</a:t>
            </a:r>
            <a:r>
              <a:rPr lang="en-US" dirty="0" smtClean="0"/>
              <a:t> de </a:t>
            </a:r>
            <a:r>
              <a:rPr lang="en-US" dirty="0" err="1" smtClean="0"/>
              <a:t>pontos</a:t>
            </a:r>
            <a:r>
              <a:rPr lang="en-US" dirty="0" smtClean="0"/>
              <a:t>, </a:t>
            </a:r>
            <a:r>
              <a:rPr lang="en-US" dirty="0" err="1" smtClean="0"/>
              <a:t>linhas</a:t>
            </a:r>
            <a:r>
              <a:rPr lang="en-US" dirty="0" smtClean="0"/>
              <a:t>, </a:t>
            </a:r>
            <a:r>
              <a:rPr lang="en-US" dirty="0" err="1" smtClean="0"/>
              <a:t>polígonos</a:t>
            </a:r>
            <a:endParaRPr lang="en-US" dirty="0" smtClean="0"/>
          </a:p>
          <a:p>
            <a:r>
              <a:rPr lang="en-US" dirty="0" err="1" smtClean="0"/>
              <a:t>Declividade</a:t>
            </a:r>
            <a:endParaRPr lang="en-US" dirty="0" smtClean="0"/>
          </a:p>
          <a:p>
            <a:r>
              <a:rPr lang="en-US" dirty="0" err="1" smtClean="0"/>
              <a:t>Percepção</a:t>
            </a:r>
            <a:r>
              <a:rPr lang="en-US" dirty="0" smtClean="0"/>
              <a:t> da </a:t>
            </a:r>
            <a:r>
              <a:rPr lang="en-US" dirty="0" err="1" smtClean="0"/>
              <a:t>paisagem</a:t>
            </a:r>
            <a:endParaRPr lang="en-US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153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14282" y="119921"/>
            <a:ext cx="7215238" cy="1142984"/>
          </a:xfrm>
        </p:spPr>
        <p:txBody>
          <a:bodyPr/>
          <a:lstStyle/>
          <a:p>
            <a:r>
              <a:rPr lang="pt-BR" dirty="0" smtClean="0"/>
              <a:t>Funcionalidades do Sistema</a:t>
            </a:r>
            <a:br>
              <a:rPr lang="pt-BR" dirty="0" smtClean="0"/>
            </a:br>
            <a:endParaRPr lang="pt-B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461" y="1062401"/>
            <a:ext cx="3775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  <a:latin typeface="Futura Md BT" pitchFamily="34" charset="0"/>
              </a:rPr>
              <a:t>Digitalização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Futura Md B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03954" y="1346897"/>
            <a:ext cx="3775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  <a:latin typeface="Futura Md BT" pitchFamily="34" charset="0"/>
              </a:rPr>
              <a:t>Segurança da Informação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Futura Md B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394" y="4253145"/>
            <a:ext cx="3775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  <a:latin typeface="Futura Md BT" pitchFamily="34" charset="0"/>
              </a:rPr>
              <a:t>Características Gerais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Futura Md BT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03954" y="3155976"/>
            <a:ext cx="3775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  <a:latin typeface="Futura Md BT" pitchFamily="34" charset="0"/>
              </a:rPr>
              <a:t>Assinatura Digital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Futura Md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1097" y="5416205"/>
            <a:ext cx="3775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  <a:latin typeface="Futura Md BT" pitchFamily="34" charset="0"/>
              </a:rPr>
              <a:t>Relatórios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Futura Md BT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165265"/>
              </p:ext>
            </p:extLst>
          </p:nvPr>
        </p:nvGraphicFramePr>
        <p:xfrm>
          <a:off x="141394" y="1595882"/>
          <a:ext cx="3823505" cy="33765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23505"/>
              </a:tblGrid>
              <a:tr h="2709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Mecanismos de impressão e controle via código de barras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2709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Mecanismos de impressão e controle via QR Code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7315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Consegue processar imagens JPG, TIFF, PDF/A para efeitos de reconhecimento, indexação, categorização, transformação, </a:t>
                      </a:r>
                      <a:r>
                        <a:rPr lang="pt-BR" sz="1600" dirty="0" err="1">
                          <a:effectLst/>
                        </a:rPr>
                        <a:t>etc</a:t>
                      </a:r>
                      <a:endParaRPr lang="en-GB" sz="16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2709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Possui suporte a OCR.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5418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Possui suporte a ICR (Intelligent Character Recognition) / IDR (Intelligent Document Recognition)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5418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Possui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suporte</a:t>
                      </a:r>
                      <a:r>
                        <a:rPr lang="en-US" sz="1600" dirty="0">
                          <a:effectLst/>
                        </a:rPr>
                        <a:t> a HCR (Handwritten Character Recognition) e CHR (Cursive Handwritten Recognition)</a:t>
                      </a:r>
                      <a:endParaRPr lang="en-GB" sz="16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876871"/>
              </p:ext>
            </p:extLst>
          </p:nvPr>
        </p:nvGraphicFramePr>
        <p:xfrm>
          <a:off x="4204742" y="2077111"/>
          <a:ext cx="4714407" cy="7281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14407"/>
              </a:tblGrid>
              <a:tr h="4572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Permitir a gestão de documentos sigilosos, restritos e públicos, conforme LAI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2709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 dirty="0">
                          <a:effectLst/>
                        </a:rPr>
                        <a:t>Permitir a associação de prazos à classificação de sigilo</a:t>
                      </a:r>
                      <a:endParaRPr lang="en-GB" sz="16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280709"/>
              </p:ext>
            </p:extLst>
          </p:nvPr>
        </p:nvGraphicFramePr>
        <p:xfrm>
          <a:off x="109358" y="4696452"/>
          <a:ext cx="3823505" cy="26348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23505"/>
              </a:tblGrid>
              <a:tr h="8128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Capacidade de exportar documentos, metadados, planos de classificação e tabelas de temporalidade, utilizando o padrão CMIS, mantendo todas as relações e características entre os objetos do repositório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Prover WebServices que possibilite a integração com outras soluções de ECM, trâmite e estrutura organizacional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2178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Cessão de Código Fonte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2178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Integração com Bizagi para desenho de fluxos de processos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2178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Possibilidade de clusterização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2178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 dirty="0">
                          <a:effectLst/>
                        </a:rPr>
                        <a:t>Integração com AD e LDAP</a:t>
                      </a:r>
                      <a:endParaRPr lang="en-GB" sz="16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55123"/>
              </p:ext>
            </p:extLst>
          </p:nvPr>
        </p:nvGraphicFramePr>
        <p:xfrm>
          <a:off x="4204742" y="3751663"/>
          <a:ext cx="4714407" cy="1642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14407"/>
              </a:tblGrid>
              <a:tr h="4572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Permitir a assinatura digital de documentos com certificados da raíz ICP-Brasil,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2709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>
                          <a:effectLst/>
                        </a:rPr>
                        <a:t>Permitir a verificação da validade da assinatura digital</a:t>
                      </a:r>
                      <a:endParaRPr lang="en-GB" sz="16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 dirty="0">
                          <a:effectLst/>
                        </a:rPr>
                        <a:t>Permitir a inclusão de carimbo de tempo vinculado à assinatura nos documentos e processos</a:t>
                      </a:r>
                      <a:endParaRPr lang="en-GB" sz="16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 dirty="0">
                          <a:effectLst/>
                        </a:rPr>
                        <a:t>Permitir a associação de um </a:t>
                      </a:r>
                      <a:r>
                        <a:rPr lang="pt-BR" sz="1300" dirty="0" err="1">
                          <a:effectLst/>
                        </a:rPr>
                        <a:t>hashcode</a:t>
                      </a:r>
                      <a:r>
                        <a:rPr lang="pt-BR" sz="1300" dirty="0">
                          <a:effectLst/>
                        </a:rPr>
                        <a:t> único para validação e relacionamento do documento com o autor</a:t>
                      </a:r>
                      <a:endParaRPr lang="en-GB" sz="16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03538"/>
              </p:ext>
            </p:extLst>
          </p:nvPr>
        </p:nvGraphicFramePr>
        <p:xfrm>
          <a:off x="4204742" y="5914165"/>
          <a:ext cx="4772285" cy="45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72285"/>
              </a:tblGrid>
              <a:tr h="4572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300" dirty="0">
                          <a:effectLst/>
                        </a:rPr>
                        <a:t>Apresentação de informações gerenciais por meio de painéis gráficos e indicadores</a:t>
                      </a:r>
                      <a:endParaRPr lang="en-GB" sz="16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90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Objetivo </a:t>
            </a:r>
            <a:r>
              <a:rPr lang="mr-IN" dirty="0" smtClean="0"/>
              <a:t>–</a:t>
            </a:r>
            <a:r>
              <a:rPr lang="pt-BR" dirty="0" smtClean="0"/>
              <a:t> </a:t>
            </a:r>
            <a:r>
              <a:rPr lang="pt-BR" dirty="0" smtClean="0"/>
              <a:t>Propriedade Rural </a:t>
            </a:r>
            <a:r>
              <a:rPr lang="pt-BR" dirty="0" smtClean="0"/>
              <a:t>Amiga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1200"/>
            <a:ext cx="8251122" cy="4275154"/>
          </a:xfrm>
        </p:spPr>
        <p:txBody>
          <a:bodyPr>
            <a:normAutofit/>
          </a:bodyPr>
          <a:lstStyle/>
          <a:p>
            <a:r>
              <a:rPr lang="pt-BR" sz="2000" dirty="0" smtClean="0"/>
              <a:t>Integrar com o </a:t>
            </a:r>
            <a:r>
              <a:rPr lang="pt-BR" sz="2000" dirty="0" smtClean="0"/>
              <a:t>CAR, SISCAR e SINTER </a:t>
            </a:r>
            <a:r>
              <a:rPr lang="pt-BR" sz="2000" dirty="0" smtClean="0"/>
              <a:t>para construir um cadastro unificado de propriedades rurais para o uso da Policia Ambiental para:</a:t>
            </a:r>
          </a:p>
          <a:p>
            <a:pPr lvl="1"/>
            <a:r>
              <a:rPr lang="pt-BR" sz="1800" dirty="0" smtClean="0"/>
              <a:t>Enquadramento da propriedade nas leis ambientais</a:t>
            </a:r>
          </a:p>
          <a:p>
            <a:pPr lvl="2"/>
            <a:r>
              <a:rPr lang="pt-BR" sz="1600" dirty="0" smtClean="0"/>
              <a:t>Em uma primeira versão, através de uma aplicativo </a:t>
            </a:r>
            <a:r>
              <a:rPr lang="pt-BR" sz="1600" dirty="0" err="1" smtClean="0"/>
              <a:t>Cloud</a:t>
            </a:r>
            <a:r>
              <a:rPr lang="pt-BR" sz="1600" dirty="0" smtClean="0"/>
              <a:t> e </a:t>
            </a:r>
            <a:r>
              <a:rPr lang="pt-BR" sz="1600" dirty="0" err="1" smtClean="0"/>
              <a:t>Android</a:t>
            </a:r>
            <a:r>
              <a:rPr lang="pt-BR" sz="1600" dirty="0" smtClean="0"/>
              <a:t> de inspeção de propriedades rurais integrado com o CAR e controle total do fluxo de processos usados pela Policia Ambiental</a:t>
            </a:r>
          </a:p>
          <a:p>
            <a:pPr lvl="2"/>
            <a:r>
              <a:rPr lang="pt-BR" sz="1600" dirty="0" smtClean="0"/>
              <a:t>Nas seguintes versões integrar com o SINTER para a inspeção através do </a:t>
            </a:r>
            <a:r>
              <a:rPr lang="pt-BR" sz="1600" dirty="0" err="1" smtClean="0"/>
              <a:t>geo-processamento</a:t>
            </a:r>
            <a:r>
              <a:rPr lang="pt-BR" sz="1600" dirty="0" smtClean="0"/>
              <a:t> mapeados</a:t>
            </a:r>
          </a:p>
          <a:p>
            <a:pPr lvl="1"/>
            <a:r>
              <a:rPr lang="pt-BR" sz="1800" dirty="0" smtClean="0"/>
              <a:t>Cadastramento dos implementos rurais</a:t>
            </a:r>
          </a:p>
          <a:p>
            <a:pPr lvl="2"/>
            <a:r>
              <a:rPr lang="pt-BR" sz="1600" dirty="0" smtClean="0"/>
              <a:t>O dono da propriedade rural poderá cadastrar todos os seu implementos rurais para que seja possível registrar roubo ou atividade irregular na sua propriedade através de um aplicativo </a:t>
            </a:r>
            <a:r>
              <a:rPr lang="pt-BR" sz="1600" dirty="0" err="1" smtClean="0"/>
              <a:t>Android</a:t>
            </a:r>
            <a:r>
              <a:rPr lang="pt-BR" sz="1600" dirty="0" smtClean="0"/>
              <a:t> diretamente para a Polícia Ambiental e integrado com Boletins de Ocorrência</a:t>
            </a:r>
          </a:p>
          <a:p>
            <a:pPr lvl="2"/>
            <a:r>
              <a:rPr lang="pt-BR" sz="1600" dirty="0" smtClean="0"/>
              <a:t>Publicar todas as ocorrências para os usuários do aplicativo através da proximidade</a:t>
            </a:r>
          </a:p>
          <a:p>
            <a:pPr lvl="2"/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9332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Benefícios</a:t>
            </a:r>
            <a:r>
              <a:rPr lang="mr-IN" dirty="0" smtClean="0"/>
              <a:t>–</a:t>
            </a:r>
            <a:r>
              <a:rPr lang="pt-BR" dirty="0" smtClean="0"/>
              <a:t> </a:t>
            </a:r>
            <a:r>
              <a:rPr lang="pt-BR" dirty="0" smtClean="0"/>
              <a:t>Propriedade Rural </a:t>
            </a:r>
            <a:r>
              <a:rPr lang="pt-BR" dirty="0" smtClean="0"/>
              <a:t>Amiga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8815" y="1363646"/>
            <a:ext cx="8251122" cy="5311975"/>
          </a:xfrm>
        </p:spPr>
        <p:txBody>
          <a:bodyPr>
            <a:noAutofit/>
          </a:bodyPr>
          <a:lstStyle/>
          <a:p>
            <a:r>
              <a:rPr lang="pt-BR" sz="2000" b="1" dirty="0" smtClean="0"/>
              <a:t>Aproximação</a:t>
            </a:r>
            <a:r>
              <a:rPr lang="pt-BR" sz="2000" dirty="0" smtClean="0"/>
              <a:t>: integrar segurança </a:t>
            </a:r>
            <a:r>
              <a:rPr lang="pt-BR" sz="2000" dirty="0"/>
              <a:t>p</a:t>
            </a:r>
            <a:r>
              <a:rPr lang="pt-BR" sz="2000" dirty="0" smtClean="0"/>
              <a:t>ública com inspeção ambiental</a:t>
            </a:r>
          </a:p>
          <a:p>
            <a:r>
              <a:rPr lang="pt-BR" sz="2000" b="1" dirty="0" smtClean="0"/>
              <a:t>Retorno a comunidade</a:t>
            </a:r>
            <a:r>
              <a:rPr lang="pt-BR" sz="2000" dirty="0" smtClean="0"/>
              <a:t>: Policia Ambiental focando na comunidade: ”Estamos aqui para ajudar!”</a:t>
            </a:r>
          </a:p>
          <a:p>
            <a:r>
              <a:rPr lang="pt-BR" sz="2000" b="1" dirty="0" smtClean="0"/>
              <a:t>Integração</a:t>
            </a:r>
            <a:r>
              <a:rPr lang="pt-BR" sz="2000" dirty="0" smtClean="0"/>
              <a:t>: Integrar o CAR e o SINTER e dados adicionais da propriedade rural</a:t>
            </a:r>
          </a:p>
          <a:p>
            <a:r>
              <a:rPr lang="pt-BR" sz="2000" b="1" dirty="0" smtClean="0"/>
              <a:t>Transformação</a:t>
            </a:r>
            <a:r>
              <a:rPr lang="pt-BR" sz="2000" dirty="0" smtClean="0"/>
              <a:t>: Transformar a relação entre a Policia Ambiental e os donos de propriedade rurais</a:t>
            </a:r>
          </a:p>
          <a:p>
            <a:r>
              <a:rPr lang="pt-BR" sz="2000" b="1" dirty="0" smtClean="0"/>
              <a:t>Controle e Transparência</a:t>
            </a:r>
            <a:r>
              <a:rPr lang="pt-BR" sz="2000" dirty="0" smtClean="0"/>
              <a:t>: Oferecer o controle da inspeção ambiental e total transparência  no processo</a:t>
            </a:r>
          </a:p>
          <a:p>
            <a:r>
              <a:rPr lang="pt-BR" sz="2000" b="1" dirty="0" smtClean="0"/>
              <a:t>Conhecimento</a:t>
            </a:r>
            <a:r>
              <a:rPr lang="pt-BR" sz="2000" dirty="0" smtClean="0"/>
              <a:t>: Inteligência vinda dos dados produzindo melhores resultados para todos.</a:t>
            </a:r>
          </a:p>
          <a:p>
            <a:pPr lvl="2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135553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Escopo do Produto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800" y="1600200"/>
            <a:ext cx="8251122" cy="4876800"/>
          </a:xfrm>
        </p:spPr>
        <p:txBody>
          <a:bodyPr>
            <a:noAutofit/>
          </a:bodyPr>
          <a:lstStyle/>
          <a:p>
            <a:pPr lvl="0"/>
            <a:r>
              <a:rPr lang="en-US" sz="1600" dirty="0" err="1" smtClean="0"/>
              <a:t>Não</a:t>
            </a:r>
            <a:r>
              <a:rPr lang="en-US" sz="1600" dirty="0" smtClean="0"/>
              <a:t> </a:t>
            </a:r>
            <a:r>
              <a:rPr lang="en-US" sz="1600" dirty="0" err="1" smtClean="0"/>
              <a:t>estamos</a:t>
            </a:r>
            <a:r>
              <a:rPr lang="en-US" sz="1600" dirty="0" smtClean="0"/>
              <a:t> </a:t>
            </a:r>
            <a:r>
              <a:rPr lang="en-US" sz="1600" dirty="0" err="1" smtClean="0"/>
              <a:t>falando</a:t>
            </a:r>
            <a:r>
              <a:rPr lang="en-US" sz="1600" dirty="0" smtClean="0"/>
              <a:t> de um </a:t>
            </a:r>
            <a:r>
              <a:rPr lang="en-US" sz="1600" dirty="0" err="1" smtClean="0"/>
              <a:t>projeto</a:t>
            </a:r>
            <a:r>
              <a:rPr lang="en-US" sz="1600" dirty="0" smtClean="0"/>
              <a:t>.</a:t>
            </a:r>
          </a:p>
          <a:p>
            <a:pPr lvl="0"/>
            <a:endParaRPr lang="en-US" sz="1600" dirty="0" smtClean="0"/>
          </a:p>
          <a:p>
            <a:pPr lvl="1"/>
            <a:r>
              <a:rPr lang="en-US" sz="1600" b="1" dirty="0" smtClean="0"/>
              <a:t>A </a:t>
            </a:r>
            <a:r>
              <a:rPr lang="en-US" sz="1600" b="1" dirty="0" err="1" smtClean="0"/>
              <a:t>Propriedade</a:t>
            </a:r>
            <a:r>
              <a:rPr lang="en-US" sz="1600" b="1" dirty="0" smtClean="0"/>
              <a:t> Rural </a:t>
            </a:r>
            <a:r>
              <a:rPr lang="en-US" sz="1600" b="1" dirty="0" smtClean="0"/>
              <a:t>Amiga é um </a:t>
            </a:r>
            <a:r>
              <a:rPr lang="en-US" sz="1600" b="1" dirty="0" err="1" smtClean="0"/>
              <a:t>produto</a:t>
            </a:r>
            <a:r>
              <a:rPr lang="en-US" sz="1600" b="1" dirty="0" smtClean="0"/>
              <a:t> da </a:t>
            </a:r>
            <a:r>
              <a:rPr lang="en-US" sz="1600" b="1" dirty="0" err="1" smtClean="0"/>
              <a:t>Polícia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Ambiental</a:t>
            </a:r>
            <a:endParaRPr lang="en-US" sz="1600" b="1" dirty="0" smtClean="0"/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1600" dirty="0" err="1" smtClean="0"/>
              <a:t>Temos</a:t>
            </a:r>
            <a:r>
              <a:rPr lang="en-US" sz="1600" dirty="0" smtClean="0"/>
              <a:t> </a:t>
            </a:r>
            <a:r>
              <a:rPr lang="en-US" sz="1600" dirty="0" err="1" smtClean="0"/>
              <a:t>uma</a:t>
            </a:r>
            <a:r>
              <a:rPr lang="en-US" sz="1600" dirty="0" smtClean="0"/>
              <a:t> </a:t>
            </a:r>
            <a:r>
              <a:rPr lang="en-US" sz="1600" dirty="0" err="1" smtClean="0"/>
              <a:t>ideia</a:t>
            </a:r>
            <a:r>
              <a:rPr lang="en-US" sz="1600" dirty="0" smtClean="0"/>
              <a:t> do </a:t>
            </a:r>
            <a:r>
              <a:rPr lang="en-US" sz="1600" dirty="0" err="1" smtClean="0"/>
              <a:t>onde</a:t>
            </a:r>
            <a:r>
              <a:rPr lang="en-US" sz="1600" dirty="0" smtClean="0"/>
              <a:t> </a:t>
            </a:r>
            <a:r>
              <a:rPr lang="en-US" sz="1600" dirty="0" err="1" smtClean="0"/>
              <a:t>queremos</a:t>
            </a:r>
            <a:r>
              <a:rPr lang="en-US" sz="1600" dirty="0" smtClean="0"/>
              <a:t> </a:t>
            </a:r>
            <a:r>
              <a:rPr lang="en-US" sz="1600" dirty="0" err="1" smtClean="0"/>
              <a:t>chegar</a:t>
            </a:r>
            <a:r>
              <a:rPr lang="en-US" sz="1600" dirty="0" smtClean="0"/>
              <a:t> com o </a:t>
            </a:r>
            <a:r>
              <a:rPr lang="en-US" sz="1600" dirty="0" err="1" smtClean="0"/>
              <a:t>produto</a:t>
            </a:r>
            <a:r>
              <a:rPr lang="en-US" sz="1600" dirty="0" smtClean="0"/>
              <a:t> </a:t>
            </a:r>
            <a:r>
              <a:rPr lang="en-US" sz="1600" b="1" dirty="0" err="1" smtClean="0"/>
              <a:t>Propriedade</a:t>
            </a:r>
            <a:r>
              <a:rPr lang="en-US" sz="1600" b="1" dirty="0" smtClean="0"/>
              <a:t> </a:t>
            </a:r>
            <a:r>
              <a:rPr lang="en-US" sz="1600" b="1" dirty="0" smtClean="0"/>
              <a:t> Rural Amiga</a:t>
            </a:r>
          </a:p>
          <a:p>
            <a:endParaRPr lang="en-US" sz="1600" b="1" dirty="0" smtClean="0"/>
          </a:p>
          <a:p>
            <a:pPr lvl="1"/>
            <a:r>
              <a:rPr lang="en-US" sz="1600" dirty="0"/>
              <a:t>A </a:t>
            </a:r>
            <a:r>
              <a:rPr lang="en-US" sz="1600" dirty="0" err="1" smtClean="0"/>
              <a:t>evolução</a:t>
            </a:r>
            <a:r>
              <a:rPr lang="en-US" sz="1600" dirty="0" smtClean="0"/>
              <a:t> </a:t>
            </a:r>
            <a:r>
              <a:rPr lang="en-US" sz="1600" dirty="0"/>
              <a:t>do </a:t>
            </a:r>
            <a:r>
              <a:rPr lang="en-US" sz="1600" dirty="0" err="1"/>
              <a:t>produto</a:t>
            </a:r>
            <a:r>
              <a:rPr lang="en-US" sz="1600" dirty="0"/>
              <a:t> </a:t>
            </a:r>
            <a:r>
              <a:rPr lang="en-US" sz="1600" dirty="0" err="1"/>
              <a:t>deve</a:t>
            </a:r>
            <a:r>
              <a:rPr lang="en-US" sz="1600" dirty="0"/>
              <a:t> </a:t>
            </a:r>
            <a:r>
              <a:rPr lang="en-US" sz="1600" dirty="0" err="1"/>
              <a:t>ser</a:t>
            </a:r>
            <a:r>
              <a:rPr lang="en-US" sz="1600" dirty="0"/>
              <a:t> </a:t>
            </a:r>
            <a:r>
              <a:rPr lang="en-US" sz="1600" dirty="0" err="1"/>
              <a:t>contínua</a:t>
            </a:r>
            <a:r>
              <a:rPr lang="en-US" sz="1600" dirty="0"/>
              <a:t> para </a:t>
            </a:r>
            <a:r>
              <a:rPr lang="en-US" sz="1600" dirty="0" err="1"/>
              <a:t>atender</a:t>
            </a:r>
            <a:r>
              <a:rPr lang="en-US" sz="1600" dirty="0"/>
              <a:t> </a:t>
            </a:r>
            <a:r>
              <a:rPr lang="en-US" sz="1600" dirty="0" err="1"/>
              <a:t>às</a:t>
            </a:r>
            <a:r>
              <a:rPr lang="en-US" sz="1600" dirty="0"/>
              <a:t> </a:t>
            </a:r>
            <a:r>
              <a:rPr lang="en-US" sz="1600" dirty="0" err="1"/>
              <a:t>demandas</a:t>
            </a:r>
            <a:r>
              <a:rPr lang="en-US" sz="1600" dirty="0"/>
              <a:t> </a:t>
            </a:r>
            <a:r>
              <a:rPr lang="en-US" sz="1600" dirty="0" err="1"/>
              <a:t>planejadas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também</a:t>
            </a:r>
            <a:r>
              <a:rPr lang="en-US" sz="1600" dirty="0"/>
              <a:t> a </a:t>
            </a:r>
            <a:r>
              <a:rPr lang="en-US" sz="1600" dirty="0" err="1"/>
              <a:t>mudanças</a:t>
            </a:r>
            <a:r>
              <a:rPr lang="en-US" sz="1600" dirty="0"/>
              <a:t> </a:t>
            </a:r>
            <a:r>
              <a:rPr lang="en-US" sz="1600" dirty="0" smtClean="0"/>
              <a:t>de </a:t>
            </a:r>
            <a:r>
              <a:rPr lang="en-US" sz="1600" dirty="0" err="1"/>
              <a:t>rumo</a:t>
            </a:r>
            <a:r>
              <a:rPr lang="en-US" sz="1600" dirty="0"/>
              <a:t> </a:t>
            </a:r>
            <a:r>
              <a:rPr lang="en-US" sz="1600" dirty="0" err="1"/>
              <a:t>atendendo</a:t>
            </a:r>
            <a:r>
              <a:rPr lang="en-US" sz="1600" dirty="0"/>
              <a:t> </a:t>
            </a:r>
            <a:r>
              <a:rPr lang="en-US" sz="1600" dirty="0" err="1"/>
              <a:t>às</a:t>
            </a:r>
            <a:r>
              <a:rPr lang="en-US" sz="1600" dirty="0"/>
              <a:t> </a:t>
            </a:r>
            <a:r>
              <a:rPr lang="en-US" sz="1600" dirty="0" err="1"/>
              <a:t>demandas</a:t>
            </a:r>
            <a:r>
              <a:rPr lang="en-US" sz="1600" dirty="0"/>
              <a:t> da </a:t>
            </a:r>
            <a:r>
              <a:rPr lang="en-US" sz="1600" dirty="0" err="1"/>
              <a:t>população</a:t>
            </a:r>
            <a:r>
              <a:rPr lang="en-US" sz="1600" dirty="0"/>
              <a:t> e da </a:t>
            </a:r>
            <a:r>
              <a:rPr lang="en-US" sz="1600" dirty="0" err="1"/>
              <a:t>Polícia</a:t>
            </a:r>
            <a:r>
              <a:rPr lang="en-US" sz="1600" dirty="0"/>
              <a:t> </a:t>
            </a:r>
            <a:r>
              <a:rPr lang="en-US" sz="1600" dirty="0" err="1"/>
              <a:t>Ambiental</a:t>
            </a:r>
            <a:r>
              <a:rPr lang="en-US" sz="1600" dirty="0"/>
              <a:t> </a:t>
            </a:r>
            <a:r>
              <a:rPr lang="en-US" sz="1600" dirty="0" err="1"/>
              <a:t>através</a:t>
            </a:r>
            <a:r>
              <a:rPr lang="en-US" sz="1600" dirty="0"/>
              <a:t> do </a:t>
            </a:r>
            <a:r>
              <a:rPr lang="en-US" sz="1600" dirty="0" err="1"/>
              <a:t>uso</a:t>
            </a:r>
            <a:r>
              <a:rPr lang="en-US" sz="1600" dirty="0"/>
              <a:t> do </a:t>
            </a:r>
            <a:r>
              <a:rPr lang="en-US" sz="1600" dirty="0" err="1"/>
              <a:t>produto</a:t>
            </a:r>
            <a:r>
              <a:rPr lang="en-US" sz="1600" dirty="0"/>
              <a:t> </a:t>
            </a:r>
            <a:r>
              <a:rPr lang="en-US" sz="1600" dirty="0" err="1"/>
              <a:t>Propriedade</a:t>
            </a:r>
            <a:r>
              <a:rPr lang="en-US" sz="1600" dirty="0"/>
              <a:t> </a:t>
            </a:r>
            <a:r>
              <a:rPr lang="en-US" sz="1600" dirty="0" smtClean="0"/>
              <a:t>Rural Amiga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Como </a:t>
            </a:r>
            <a:r>
              <a:rPr lang="en-US" sz="1800" dirty="0" err="1" smtClean="0"/>
              <a:t>não</a:t>
            </a:r>
            <a:r>
              <a:rPr lang="en-US" sz="1800" dirty="0" smtClean="0"/>
              <a:t> </a:t>
            </a:r>
            <a:r>
              <a:rPr lang="en-US" sz="1800" dirty="0" err="1" smtClean="0"/>
              <a:t>existe</a:t>
            </a:r>
            <a:r>
              <a:rPr lang="en-US" sz="1800" dirty="0" smtClean="0"/>
              <a:t> um </a:t>
            </a:r>
            <a:r>
              <a:rPr lang="en-US" sz="1800" dirty="0" err="1" smtClean="0"/>
              <a:t>escopo</a:t>
            </a:r>
            <a:r>
              <a:rPr lang="en-US" sz="1800" dirty="0" smtClean="0"/>
              <a:t> </a:t>
            </a:r>
            <a:r>
              <a:rPr lang="en-US" sz="1800" dirty="0" err="1" smtClean="0"/>
              <a:t>fechado</a:t>
            </a:r>
            <a:r>
              <a:rPr lang="en-US" sz="1800" dirty="0" smtClean="0"/>
              <a:t> do </a:t>
            </a:r>
            <a:r>
              <a:rPr lang="en-US" sz="1800" dirty="0" err="1" smtClean="0"/>
              <a:t>Produto</a:t>
            </a:r>
            <a:r>
              <a:rPr lang="en-US" sz="1800" dirty="0" smtClean="0"/>
              <a:t>, </a:t>
            </a:r>
            <a:r>
              <a:rPr lang="en-US" sz="1800" dirty="0" err="1" smtClean="0"/>
              <a:t>devemos</a:t>
            </a:r>
            <a:r>
              <a:rPr lang="en-US" sz="1800" dirty="0" smtClean="0"/>
              <a:t> </a:t>
            </a:r>
            <a:r>
              <a:rPr lang="en-US" sz="1800" dirty="0" err="1" smtClean="0"/>
              <a:t>usar</a:t>
            </a:r>
            <a:r>
              <a:rPr lang="en-US" sz="1800" dirty="0" smtClean="0"/>
              <a:t> </a:t>
            </a:r>
            <a:r>
              <a:rPr lang="en-US" sz="1800" dirty="0" err="1" smtClean="0"/>
              <a:t>processos</a:t>
            </a:r>
            <a:r>
              <a:rPr lang="en-US" sz="1800" dirty="0" smtClean="0"/>
              <a:t> de </a:t>
            </a:r>
            <a:r>
              <a:rPr lang="en-US" sz="1800" dirty="0" err="1" smtClean="0"/>
              <a:t>desenvolvimento</a:t>
            </a:r>
            <a:r>
              <a:rPr lang="en-US" sz="1800" dirty="0" smtClean="0"/>
              <a:t> que </a:t>
            </a:r>
            <a:r>
              <a:rPr lang="en-US" sz="1800" dirty="0" err="1" smtClean="0"/>
              <a:t>permitam</a:t>
            </a:r>
            <a:r>
              <a:rPr lang="en-US" sz="1800" dirty="0" smtClean="0"/>
              <a:t> a </a:t>
            </a:r>
            <a:r>
              <a:rPr lang="en-US" sz="1800" dirty="0" err="1" smtClean="0"/>
              <a:t>criação</a:t>
            </a:r>
            <a:r>
              <a:rPr lang="en-US" sz="1800" dirty="0" smtClean="0"/>
              <a:t> de um </a:t>
            </a:r>
            <a:r>
              <a:rPr lang="en-US" sz="1800" dirty="0" err="1" smtClean="0"/>
              <a:t>produto</a:t>
            </a:r>
            <a:r>
              <a:rPr lang="en-US" sz="1800" dirty="0" smtClean="0"/>
              <a:t> que </a:t>
            </a:r>
            <a:r>
              <a:rPr lang="en-US" sz="1800" dirty="0" err="1" smtClean="0"/>
              <a:t>chegue</a:t>
            </a:r>
            <a:r>
              <a:rPr lang="en-US" sz="1800" dirty="0" smtClean="0"/>
              <a:t> </a:t>
            </a:r>
            <a:r>
              <a:rPr lang="en-US" sz="1800" dirty="0" err="1" smtClean="0"/>
              <a:t>rápido</a:t>
            </a:r>
            <a:r>
              <a:rPr lang="en-US" sz="1800" dirty="0" smtClean="0"/>
              <a:t> </a:t>
            </a:r>
            <a:r>
              <a:rPr lang="en-US" sz="1800" dirty="0" err="1" smtClean="0"/>
              <a:t>ao</a:t>
            </a:r>
            <a:r>
              <a:rPr lang="en-US" sz="1800" dirty="0" smtClean="0"/>
              <a:t> </a:t>
            </a:r>
            <a:r>
              <a:rPr lang="en-US" sz="1800" dirty="0" err="1" smtClean="0"/>
              <a:t>mercado</a:t>
            </a:r>
            <a:r>
              <a:rPr lang="en-US" sz="1800" dirty="0" smtClean="0"/>
              <a:t> e que </a:t>
            </a:r>
            <a:r>
              <a:rPr lang="en-US" sz="1800" dirty="0" err="1" smtClean="0"/>
              <a:t>cresça</a:t>
            </a:r>
            <a:r>
              <a:rPr lang="en-US" sz="1800" dirty="0" smtClean="0"/>
              <a:t> com o sue feedback e </a:t>
            </a:r>
            <a:r>
              <a:rPr lang="en-US" sz="1800" dirty="0" err="1" smtClean="0"/>
              <a:t>uso</a:t>
            </a:r>
            <a:endParaRPr lang="en-US" sz="1800" dirty="0"/>
          </a:p>
          <a:p>
            <a:pPr lvl="1"/>
            <a:r>
              <a:rPr lang="en-US" sz="1600" dirty="0" err="1" smtClean="0"/>
              <a:t>Contante</a:t>
            </a:r>
            <a:r>
              <a:rPr lang="en-US" sz="1600" dirty="0" smtClean="0"/>
              <a:t> </a:t>
            </a:r>
            <a:r>
              <a:rPr lang="en-US" sz="1600" dirty="0" err="1" smtClean="0"/>
              <a:t>evolução</a:t>
            </a:r>
            <a:r>
              <a:rPr lang="en-US" sz="1600" dirty="0" smtClean="0"/>
              <a:t> para </a:t>
            </a:r>
            <a:r>
              <a:rPr lang="en-US" sz="1600" dirty="0" err="1" smtClean="0"/>
              <a:t>melhor</a:t>
            </a:r>
            <a:r>
              <a:rPr lang="en-US" sz="1600" dirty="0" smtClean="0"/>
              <a:t> </a:t>
            </a:r>
            <a:r>
              <a:rPr lang="en-US" sz="1600" dirty="0" err="1" smtClean="0"/>
              <a:t>atender</a:t>
            </a:r>
            <a:r>
              <a:rPr lang="en-US" sz="1600" dirty="0" smtClean="0"/>
              <a:t> </a:t>
            </a:r>
            <a:r>
              <a:rPr lang="en-US" sz="1600" dirty="0" err="1" smtClean="0"/>
              <a:t>às</a:t>
            </a:r>
            <a:r>
              <a:rPr lang="en-US" sz="1600" dirty="0" smtClean="0"/>
              <a:t> </a:t>
            </a:r>
            <a:r>
              <a:rPr lang="en-US" sz="1600" dirty="0" err="1" smtClean="0"/>
              <a:t>demandas</a:t>
            </a:r>
            <a:endParaRPr lang="en-US" sz="1600" dirty="0"/>
          </a:p>
          <a:p>
            <a:endParaRPr lang="en-GB" sz="1600" dirty="0"/>
          </a:p>
          <a:p>
            <a:pPr lvl="1"/>
            <a:endParaRPr lang="pt-BR" sz="1600" dirty="0" smtClean="0"/>
          </a:p>
          <a:p>
            <a:pPr lvl="1"/>
            <a:endParaRPr lang="pt-BR" sz="1600" dirty="0" smtClean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006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Entrega do Produto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8815" y="1363646"/>
            <a:ext cx="8251122" cy="2179052"/>
          </a:xfrm>
        </p:spPr>
        <p:txBody>
          <a:bodyPr>
            <a:noAutofit/>
          </a:bodyPr>
          <a:lstStyle/>
          <a:p>
            <a:pPr lvl="0"/>
            <a:r>
              <a:rPr lang="en-US" sz="1600" dirty="0" err="1" smtClean="0"/>
              <a:t>Existe</a:t>
            </a:r>
            <a:r>
              <a:rPr lang="en-US" sz="1600" dirty="0" smtClean="0"/>
              <a:t> um </a:t>
            </a:r>
            <a:r>
              <a:rPr lang="en-US" sz="1600" dirty="0" err="1" smtClean="0"/>
              <a:t>escopo</a:t>
            </a:r>
            <a:r>
              <a:rPr lang="en-US" sz="1600" dirty="0" smtClean="0"/>
              <a:t> </a:t>
            </a:r>
            <a:r>
              <a:rPr lang="en-US" sz="1600" dirty="0" err="1" smtClean="0"/>
              <a:t>geral</a:t>
            </a:r>
            <a:r>
              <a:rPr lang="en-US" sz="1600" dirty="0" smtClean="0"/>
              <a:t> do </a:t>
            </a:r>
            <a:r>
              <a:rPr lang="en-US" sz="1600" dirty="0" err="1" smtClean="0"/>
              <a:t>produto</a:t>
            </a:r>
            <a:endParaRPr lang="en-US" sz="1600" dirty="0"/>
          </a:p>
          <a:p>
            <a:pPr lvl="0"/>
            <a:r>
              <a:rPr lang="en-US" sz="1600" dirty="0" smtClean="0"/>
              <a:t>Para </a:t>
            </a:r>
            <a:r>
              <a:rPr lang="en-US" sz="1600" dirty="0" err="1" smtClean="0"/>
              <a:t>atender</a:t>
            </a:r>
            <a:r>
              <a:rPr lang="en-US" sz="1600" dirty="0" smtClean="0"/>
              <a:t> a </a:t>
            </a:r>
            <a:r>
              <a:rPr lang="en-US" sz="1600" dirty="0" err="1" smtClean="0"/>
              <a:t>entrega</a:t>
            </a:r>
            <a:r>
              <a:rPr lang="en-US" sz="1600" dirty="0" smtClean="0"/>
              <a:t> de um </a:t>
            </a:r>
            <a:r>
              <a:rPr lang="en-US" sz="1600" dirty="0" err="1" smtClean="0"/>
              <a:t>produto</a:t>
            </a:r>
            <a:r>
              <a:rPr lang="en-US" sz="1600" dirty="0" smtClean="0"/>
              <a:t> com </a:t>
            </a:r>
            <a:r>
              <a:rPr lang="en-US" sz="1600" b="1" dirty="0" err="1" smtClean="0"/>
              <a:t>escopo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aberto</a:t>
            </a:r>
            <a:r>
              <a:rPr lang="en-US" sz="1600" dirty="0" smtClean="0"/>
              <a:t>, </a:t>
            </a:r>
            <a:r>
              <a:rPr lang="en-US" sz="1600" dirty="0" err="1" smtClean="0"/>
              <a:t>usaremos</a:t>
            </a:r>
            <a:r>
              <a:rPr lang="en-US" sz="1600" dirty="0" smtClean="0"/>
              <a:t> o </a:t>
            </a:r>
            <a:r>
              <a:rPr lang="en-US" sz="1600" dirty="0" err="1" smtClean="0"/>
              <a:t>processo</a:t>
            </a:r>
            <a:r>
              <a:rPr lang="en-US" sz="1600" dirty="0" smtClean="0"/>
              <a:t> de </a:t>
            </a:r>
            <a:r>
              <a:rPr lang="en-US" sz="1600" dirty="0" err="1" smtClean="0"/>
              <a:t>desenvilvimento</a:t>
            </a:r>
            <a:r>
              <a:rPr lang="en-US" sz="1600" dirty="0" smtClean="0"/>
              <a:t> </a:t>
            </a:r>
            <a:r>
              <a:rPr lang="en-US" sz="1600" dirty="0" smtClean="0"/>
              <a:t>Scrum/Agile</a:t>
            </a:r>
          </a:p>
          <a:p>
            <a:pPr marL="0" lvl="0" indent="0">
              <a:buNone/>
            </a:pPr>
            <a:endParaRPr lang="en-US" sz="1600" dirty="0" smtClean="0"/>
          </a:p>
          <a:p>
            <a:pPr lvl="1" fontAlgn="base"/>
            <a:r>
              <a:rPr lang="en-US" sz="1400" dirty="0"/>
              <a:t>O Scrum </a:t>
            </a:r>
            <a:r>
              <a:rPr lang="en-US" sz="1400" dirty="0" err="1"/>
              <a:t>não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um </a:t>
            </a:r>
            <a:r>
              <a:rPr lang="en-US" sz="1400" dirty="0" err="1"/>
              <a:t>processo</a:t>
            </a:r>
            <a:r>
              <a:rPr lang="en-US" sz="1400" dirty="0"/>
              <a:t> </a:t>
            </a:r>
            <a:r>
              <a:rPr lang="en-US" sz="1400" dirty="0" err="1"/>
              <a:t>padronizado</a:t>
            </a:r>
            <a:r>
              <a:rPr lang="en-US" sz="1400" dirty="0"/>
              <a:t> </a:t>
            </a:r>
            <a:r>
              <a:rPr lang="en-US" sz="1400" dirty="0" err="1"/>
              <a:t>onde</a:t>
            </a:r>
            <a:r>
              <a:rPr lang="en-US" sz="1400" dirty="0"/>
              <a:t> </a:t>
            </a:r>
            <a:r>
              <a:rPr lang="en-US" sz="1400" dirty="0" err="1"/>
              <a:t>metodicamente</a:t>
            </a:r>
            <a:r>
              <a:rPr lang="en-US" sz="1400" dirty="0"/>
              <a:t> </a:t>
            </a:r>
            <a:r>
              <a:rPr lang="en-US" sz="1400" dirty="0" err="1"/>
              <a:t>você</a:t>
            </a:r>
            <a:r>
              <a:rPr lang="en-US" sz="1400" dirty="0"/>
              <a:t> segue </a:t>
            </a:r>
            <a:r>
              <a:rPr lang="en-US" sz="1400" dirty="0" err="1"/>
              <a:t>uma</a:t>
            </a:r>
            <a:r>
              <a:rPr lang="en-US" sz="1400" dirty="0"/>
              <a:t> </a:t>
            </a:r>
            <a:r>
              <a:rPr lang="en-US" sz="1400" dirty="0" err="1"/>
              <a:t>série</a:t>
            </a:r>
            <a:r>
              <a:rPr lang="en-US" sz="1400" dirty="0"/>
              <a:t> de </a:t>
            </a:r>
            <a:r>
              <a:rPr lang="en-US" sz="1400" dirty="0" err="1"/>
              <a:t>etapas</a:t>
            </a:r>
            <a:r>
              <a:rPr lang="en-US" sz="1400" dirty="0"/>
              <a:t> </a:t>
            </a:r>
            <a:r>
              <a:rPr lang="en-US" sz="1400" dirty="0" err="1" smtClean="0"/>
              <a:t>sequenciais</a:t>
            </a:r>
            <a:endParaRPr lang="en-US" sz="1400" dirty="0"/>
          </a:p>
          <a:p>
            <a:pPr lvl="1" fontAlgn="base"/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vez</a:t>
            </a:r>
            <a:r>
              <a:rPr lang="en-US" sz="1400" dirty="0"/>
              <a:t> disso, o Scrum é um framework para </a:t>
            </a:r>
            <a:r>
              <a:rPr lang="en-US" sz="1400" dirty="0" err="1"/>
              <a:t>organizar</a:t>
            </a:r>
            <a:r>
              <a:rPr lang="en-US" sz="1400" dirty="0"/>
              <a:t> e </a:t>
            </a:r>
            <a:r>
              <a:rPr lang="en-US" sz="1400" dirty="0" err="1"/>
              <a:t>gerenciar</a:t>
            </a:r>
            <a:r>
              <a:rPr lang="en-US" sz="1400" dirty="0"/>
              <a:t> </a:t>
            </a:r>
            <a:r>
              <a:rPr lang="en-US" sz="1400" dirty="0" err="1"/>
              <a:t>trabalhos</a:t>
            </a:r>
            <a:r>
              <a:rPr lang="en-US" sz="1400" dirty="0"/>
              <a:t> </a:t>
            </a:r>
            <a:r>
              <a:rPr lang="en-US" sz="1400" dirty="0" err="1"/>
              <a:t>complexos</a:t>
            </a:r>
            <a:r>
              <a:rPr lang="en-US" sz="1400" dirty="0"/>
              <a:t>, </a:t>
            </a:r>
            <a:r>
              <a:rPr lang="en-US" sz="1400" dirty="0" err="1"/>
              <a:t>tal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o</a:t>
            </a:r>
            <a:r>
              <a:rPr lang="en-US" sz="1400" dirty="0" smtClean="0"/>
              <a:t> </a:t>
            </a:r>
            <a:r>
              <a:rPr lang="en-US" sz="1400" dirty="0" err="1"/>
              <a:t>desenvolvimento</a:t>
            </a:r>
            <a:r>
              <a:rPr lang="en-US" sz="1400" dirty="0"/>
              <a:t> de </a:t>
            </a:r>
            <a:r>
              <a:rPr lang="en-US" sz="1400" dirty="0" smtClean="0"/>
              <a:t>software (um </a:t>
            </a:r>
            <a:r>
              <a:rPr lang="en-US" sz="1400" dirty="0" err="1" smtClean="0"/>
              <a:t>produto</a:t>
            </a:r>
            <a:r>
              <a:rPr lang="en-US" sz="1400" dirty="0" smtClean="0"/>
              <a:t>).</a:t>
            </a:r>
            <a:endParaRPr lang="en-US" sz="1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3806957"/>
            <a:ext cx="390493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Futura Md BT" pitchFamily="34" charset="0"/>
              </a:rPr>
              <a:t>Desde</a:t>
            </a:r>
            <a:r>
              <a:rPr lang="en-US" sz="1100" dirty="0">
                <a:latin typeface="Futura Md BT" pitchFamily="34" charset="0"/>
              </a:rPr>
              <a:t> o </a:t>
            </a:r>
            <a:r>
              <a:rPr lang="en-US" sz="1100" dirty="0" err="1">
                <a:latin typeface="Futura Md BT" pitchFamily="34" charset="0"/>
              </a:rPr>
              <a:t>lançamento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b="1" dirty="0">
                <a:latin typeface="Futura Md BT" pitchFamily="34" charset="0"/>
              </a:rPr>
              <a:t>do Agile Manifesto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em</a:t>
            </a:r>
            <a:r>
              <a:rPr lang="en-US" sz="1100" dirty="0">
                <a:latin typeface="Futura Md BT" pitchFamily="34" charset="0"/>
              </a:rPr>
              <a:t> 2001 o </a:t>
            </a:r>
            <a:r>
              <a:rPr lang="en-US" sz="1100" dirty="0" err="1">
                <a:latin typeface="Futura Md BT" pitchFamily="34" charset="0"/>
              </a:rPr>
              <a:t>desenvolvimento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ágil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vem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ganhando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mais</a:t>
            </a:r>
            <a:r>
              <a:rPr lang="en-US" sz="1100" dirty="0">
                <a:latin typeface="Futura Md BT" pitchFamily="34" charset="0"/>
              </a:rPr>
              <a:t> e </a:t>
            </a:r>
            <a:r>
              <a:rPr lang="en-US" sz="1100" dirty="0" err="1">
                <a:latin typeface="Futura Md BT" pitchFamily="34" charset="0"/>
              </a:rPr>
              <a:t>mais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adeptos</a:t>
            </a:r>
            <a:r>
              <a:rPr lang="en-US" sz="1100" dirty="0">
                <a:latin typeface="Futura Md BT" pitchFamily="34" charset="0"/>
              </a:rPr>
              <a:t>, </a:t>
            </a:r>
            <a:r>
              <a:rPr lang="en-US" sz="1100" dirty="0" err="1">
                <a:latin typeface="Futura Md BT" pitchFamily="34" charset="0"/>
              </a:rPr>
              <a:t>seja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em</a:t>
            </a:r>
            <a:r>
              <a:rPr lang="en-US" sz="1100" dirty="0">
                <a:latin typeface="Futura Md BT" pitchFamily="34" charset="0"/>
              </a:rPr>
              <a:t> startups </a:t>
            </a:r>
            <a:r>
              <a:rPr lang="en-US" sz="1100" dirty="0" err="1">
                <a:latin typeface="Futura Md BT" pitchFamily="34" charset="0"/>
              </a:rPr>
              <a:t>ou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empresas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tradicionais</a:t>
            </a:r>
            <a:r>
              <a:rPr lang="en-US" sz="1100" dirty="0" smtClean="0">
                <a:latin typeface="Futura Md BT" pitchFamily="34" charset="0"/>
              </a:rPr>
              <a:t>.</a:t>
            </a:r>
          </a:p>
          <a:p>
            <a:r>
              <a:rPr lang="en-US" sz="1100" dirty="0" smtClean="0">
                <a:latin typeface="Futura Md BT" pitchFamily="34" charset="0"/>
              </a:rPr>
              <a:t> </a:t>
            </a:r>
          </a:p>
          <a:p>
            <a:r>
              <a:rPr lang="en-US" sz="1100" dirty="0" smtClean="0">
                <a:latin typeface="Futura Md BT" pitchFamily="34" charset="0"/>
              </a:rPr>
              <a:t>O </a:t>
            </a:r>
            <a:r>
              <a:rPr lang="en-US" sz="1100" dirty="0">
                <a:latin typeface="Futura Md BT" pitchFamily="34" charset="0"/>
              </a:rPr>
              <a:t>mantra é simples: </a:t>
            </a:r>
            <a:r>
              <a:rPr lang="en-US" sz="1100" dirty="0" err="1">
                <a:latin typeface="Futura Md BT" pitchFamily="34" charset="0"/>
              </a:rPr>
              <a:t>desenvolvimento</a:t>
            </a:r>
            <a:r>
              <a:rPr lang="en-US" sz="1100" dirty="0">
                <a:latin typeface="Futura Md BT" pitchFamily="34" charset="0"/>
              </a:rPr>
              <a:t> incremental com </a:t>
            </a:r>
            <a:r>
              <a:rPr lang="en-US" sz="1100" dirty="0" err="1">
                <a:latin typeface="Futura Md BT" pitchFamily="34" charset="0"/>
              </a:rPr>
              <a:t>foco</a:t>
            </a:r>
            <a:r>
              <a:rPr lang="en-US" sz="1100" dirty="0">
                <a:latin typeface="Futura Md BT" pitchFamily="34" charset="0"/>
              </a:rPr>
              <a:t> no </a:t>
            </a:r>
            <a:r>
              <a:rPr lang="en-US" sz="1100" dirty="0" err="1">
                <a:latin typeface="Futura Md BT" pitchFamily="34" charset="0"/>
              </a:rPr>
              <a:t>cliente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smtClean="0">
                <a:latin typeface="Futura Md BT" pitchFamily="34" charset="0"/>
              </a:rPr>
              <a:t> </a:t>
            </a:r>
            <a:r>
              <a:rPr lang="en-US" sz="1100" dirty="0" err="1" smtClean="0">
                <a:latin typeface="Futura Md BT" pitchFamily="34" charset="0"/>
              </a:rPr>
              <a:t>que</a:t>
            </a:r>
            <a:r>
              <a:rPr lang="en-US" sz="1100" dirty="0" smtClean="0">
                <a:latin typeface="Futura Md BT" pitchFamily="34" charset="0"/>
              </a:rPr>
              <a:t> </a:t>
            </a:r>
            <a:r>
              <a:rPr lang="en-US" sz="1100" dirty="0" err="1" smtClean="0">
                <a:latin typeface="Futura Md BT" pitchFamily="34" charset="0"/>
              </a:rPr>
              <a:t>facilita</a:t>
            </a:r>
            <a:r>
              <a:rPr lang="en-US" sz="1100" dirty="0" smtClean="0">
                <a:latin typeface="Futura Md BT" pitchFamily="34" charset="0"/>
              </a:rPr>
              <a:t> </a:t>
            </a:r>
            <a:r>
              <a:rPr lang="en-US" sz="1100" dirty="0">
                <a:latin typeface="Futura Md BT" pitchFamily="34" charset="0"/>
              </a:rPr>
              <a:t>a </a:t>
            </a:r>
            <a:r>
              <a:rPr lang="en-US" sz="1100" dirty="0" err="1">
                <a:latin typeface="Futura Md BT" pitchFamily="34" charset="0"/>
              </a:rPr>
              <a:t>coordenação</a:t>
            </a:r>
            <a:r>
              <a:rPr lang="en-US" sz="1100" dirty="0">
                <a:latin typeface="Futura Md BT" pitchFamily="34" charset="0"/>
              </a:rPr>
              <a:t> e </a:t>
            </a:r>
            <a:r>
              <a:rPr lang="en-US" sz="1100" dirty="0" err="1">
                <a:latin typeface="Futura Md BT" pitchFamily="34" charset="0"/>
              </a:rPr>
              <a:t>otimiza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recursos</a:t>
            </a:r>
            <a:r>
              <a:rPr lang="en-US" sz="1100" dirty="0">
                <a:latin typeface="Futura Md BT" pitchFamily="34" charset="0"/>
              </a:rPr>
              <a:t>. </a:t>
            </a:r>
            <a:endParaRPr lang="en-US" sz="1100" dirty="0" smtClean="0">
              <a:latin typeface="Futura Md BT" pitchFamily="34" charset="0"/>
            </a:endParaRPr>
          </a:p>
          <a:p>
            <a:endParaRPr lang="en-US" sz="1100" dirty="0">
              <a:latin typeface="Futura Md BT" pitchFamily="34" charset="0"/>
            </a:endParaRPr>
          </a:p>
          <a:p>
            <a:r>
              <a:rPr lang="en-US" sz="1100" dirty="0" smtClean="0">
                <a:latin typeface="Futura Md BT" pitchFamily="34" charset="0"/>
              </a:rPr>
              <a:t>O </a:t>
            </a:r>
            <a:r>
              <a:rPr lang="en-US" sz="1100" b="1" dirty="0">
                <a:latin typeface="Futura Md BT" pitchFamily="34" charset="0"/>
              </a:rPr>
              <a:t>Agile </a:t>
            </a:r>
            <a:r>
              <a:rPr lang="en-US" sz="1100" b="1" dirty="0" err="1">
                <a:latin typeface="Futura Md BT" pitchFamily="34" charset="0"/>
              </a:rPr>
              <a:t>bebe</a:t>
            </a:r>
            <a:r>
              <a:rPr lang="en-US" sz="1100" b="1" dirty="0">
                <a:latin typeface="Futura Md BT" pitchFamily="34" charset="0"/>
              </a:rPr>
              <a:t> </a:t>
            </a:r>
            <a:r>
              <a:rPr lang="en-US" sz="1100" dirty="0">
                <a:latin typeface="Futura Md BT" pitchFamily="34" charset="0"/>
              </a:rPr>
              <a:t>da </a:t>
            </a:r>
            <a:r>
              <a:rPr lang="en-US" sz="1100" dirty="0" err="1">
                <a:latin typeface="Futura Md BT" pitchFamily="34" charset="0"/>
              </a:rPr>
              <a:t>filosofia</a:t>
            </a:r>
            <a:r>
              <a:rPr lang="en-US" sz="1100" dirty="0">
                <a:latin typeface="Futura Md BT" pitchFamily="34" charset="0"/>
              </a:rPr>
              <a:t> de que um software que </a:t>
            </a:r>
            <a:r>
              <a:rPr lang="en-US" sz="1100" dirty="0" err="1">
                <a:latin typeface="Futura Md BT" pitchFamily="34" charset="0"/>
              </a:rPr>
              <a:t>funciona</a:t>
            </a:r>
            <a:r>
              <a:rPr lang="en-US" sz="1100" dirty="0">
                <a:latin typeface="Futura Md BT" pitchFamily="34" charset="0"/>
              </a:rPr>
              <a:t> vale </a:t>
            </a:r>
            <a:r>
              <a:rPr lang="en-US" sz="1100" dirty="0" err="1">
                <a:latin typeface="Futura Md BT" pitchFamily="34" charset="0"/>
              </a:rPr>
              <a:t>mais</a:t>
            </a:r>
            <a:r>
              <a:rPr lang="en-US" sz="1100" dirty="0">
                <a:latin typeface="Futura Md BT" pitchFamily="34" charset="0"/>
              </a:rPr>
              <a:t> para o </a:t>
            </a:r>
            <a:r>
              <a:rPr lang="en-US" sz="1100" dirty="0" err="1">
                <a:latin typeface="Futura Md BT" pitchFamily="34" charset="0"/>
              </a:rPr>
              <a:t>seu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sucesso</a:t>
            </a:r>
            <a:r>
              <a:rPr lang="en-US" sz="1100" dirty="0">
                <a:latin typeface="Futura Md BT" pitchFamily="34" charset="0"/>
              </a:rPr>
              <a:t> do que </a:t>
            </a:r>
            <a:r>
              <a:rPr lang="en-US" sz="1100" dirty="0" err="1">
                <a:latin typeface="Futura Md BT" pitchFamily="34" charset="0"/>
              </a:rPr>
              <a:t>uma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pilha</a:t>
            </a:r>
            <a:r>
              <a:rPr lang="en-US" sz="1100" dirty="0">
                <a:latin typeface="Futura Md BT" pitchFamily="34" charset="0"/>
              </a:rPr>
              <a:t> de </a:t>
            </a:r>
            <a:r>
              <a:rPr lang="en-US" sz="1100" dirty="0" err="1">
                <a:latin typeface="Futura Md BT" pitchFamily="34" charset="0"/>
              </a:rPr>
              <a:t>documentos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muito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bem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escritos</a:t>
            </a:r>
            <a:r>
              <a:rPr lang="en-US" sz="1100" dirty="0">
                <a:latin typeface="Futura Md BT" pitchFamily="34" charset="0"/>
              </a:rPr>
              <a:t>. </a:t>
            </a:r>
            <a:endParaRPr lang="en-US" sz="1100" dirty="0" smtClean="0">
              <a:latin typeface="Futura Md BT" pitchFamily="34" charset="0"/>
            </a:endParaRPr>
          </a:p>
          <a:p>
            <a:endParaRPr lang="en-US" sz="1100" dirty="0">
              <a:latin typeface="Futura Md BT" pitchFamily="34" charset="0"/>
            </a:endParaRPr>
          </a:p>
          <a:p>
            <a:r>
              <a:rPr lang="en-US" sz="1100" dirty="0" err="1" smtClean="0">
                <a:latin typeface="Futura Md BT" pitchFamily="34" charset="0"/>
              </a:rPr>
              <a:t>Prever</a:t>
            </a:r>
            <a:r>
              <a:rPr lang="en-US" sz="1100" dirty="0" smtClean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todas</a:t>
            </a:r>
            <a:r>
              <a:rPr lang="en-US" sz="1100" dirty="0">
                <a:latin typeface="Futura Md BT" pitchFamily="34" charset="0"/>
              </a:rPr>
              <a:t> as </a:t>
            </a:r>
            <a:r>
              <a:rPr lang="en-US" sz="1100" dirty="0" err="1">
                <a:latin typeface="Futura Md BT" pitchFamily="34" charset="0"/>
              </a:rPr>
              <a:t>necessidades</a:t>
            </a:r>
            <a:r>
              <a:rPr lang="en-US" sz="1100" dirty="0">
                <a:latin typeface="Futura Md BT" pitchFamily="34" charset="0"/>
              </a:rPr>
              <a:t> logo no </a:t>
            </a:r>
            <a:r>
              <a:rPr lang="en-US" sz="1100" dirty="0" err="1">
                <a:latin typeface="Futura Md BT" pitchFamily="34" charset="0"/>
              </a:rPr>
              <a:t>início</a:t>
            </a:r>
            <a:r>
              <a:rPr lang="en-US" sz="1100" dirty="0">
                <a:latin typeface="Futura Md BT" pitchFamily="34" charset="0"/>
              </a:rPr>
              <a:t> de um </a:t>
            </a:r>
            <a:r>
              <a:rPr lang="en-US" sz="1100" dirty="0" err="1">
                <a:latin typeface="Futura Md BT" pitchFamily="34" charset="0"/>
              </a:rPr>
              <a:t>projeto</a:t>
            </a:r>
            <a:r>
              <a:rPr lang="en-US" sz="1100" dirty="0">
                <a:latin typeface="Futura Md BT" pitchFamily="34" charset="0"/>
              </a:rPr>
              <a:t> de </a:t>
            </a:r>
            <a:r>
              <a:rPr lang="en-US" sz="1100" dirty="0" err="1">
                <a:latin typeface="Futura Md BT" pitchFamily="34" charset="0"/>
              </a:rPr>
              <a:t>grande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porte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não</a:t>
            </a:r>
            <a:r>
              <a:rPr lang="en-US" sz="1100" dirty="0">
                <a:latin typeface="Futura Md BT" pitchFamily="34" charset="0"/>
              </a:rPr>
              <a:t> é </a:t>
            </a:r>
            <a:r>
              <a:rPr lang="en-US" sz="1100" dirty="0" err="1">
                <a:latin typeface="Futura Md BT" pitchFamily="34" charset="0"/>
              </a:rPr>
              <a:t>uma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tarefa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fácil</a:t>
            </a:r>
            <a:r>
              <a:rPr lang="en-US" sz="1100" dirty="0">
                <a:latin typeface="Futura Md BT" pitchFamily="34" charset="0"/>
              </a:rPr>
              <a:t> e </a:t>
            </a:r>
            <a:r>
              <a:rPr lang="en-US" sz="1100" dirty="0" err="1">
                <a:latin typeface="Futura Md BT" pitchFamily="34" charset="0"/>
              </a:rPr>
              <a:t>qualquer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alteração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na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etapa</a:t>
            </a:r>
            <a:r>
              <a:rPr lang="en-US" sz="1100" dirty="0">
                <a:latin typeface="Futura Md BT" pitchFamily="34" charset="0"/>
              </a:rPr>
              <a:t> de </a:t>
            </a:r>
            <a:r>
              <a:rPr lang="en-US" sz="1100" dirty="0" err="1">
                <a:latin typeface="Futura Md BT" pitchFamily="34" charset="0"/>
              </a:rPr>
              <a:t>desenvolvimento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implica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em</a:t>
            </a:r>
            <a:r>
              <a:rPr lang="en-US" sz="1100" dirty="0">
                <a:latin typeface="Futura Md BT" pitchFamily="34" charset="0"/>
              </a:rPr>
              <a:t> um </a:t>
            </a:r>
            <a:r>
              <a:rPr lang="en-US" sz="1100" dirty="0" err="1">
                <a:latin typeface="Futura Md BT" pitchFamily="34" charset="0"/>
              </a:rPr>
              <a:t>custo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bem</a:t>
            </a:r>
            <a:r>
              <a:rPr lang="en-US" sz="1100" dirty="0">
                <a:latin typeface="Futura Md BT" pitchFamily="34" charset="0"/>
              </a:rPr>
              <a:t> alto </a:t>
            </a:r>
            <a:r>
              <a:rPr lang="en-US" sz="1100" dirty="0" err="1">
                <a:latin typeface="Futura Md BT" pitchFamily="34" charset="0"/>
              </a:rPr>
              <a:t>em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modelos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não</a:t>
            </a:r>
            <a:r>
              <a:rPr lang="en-US" sz="1100" dirty="0">
                <a:latin typeface="Futura Md BT" pitchFamily="34" charset="0"/>
              </a:rPr>
              <a:t> </a:t>
            </a:r>
            <a:r>
              <a:rPr lang="en-US" sz="1100" dirty="0" err="1">
                <a:latin typeface="Futura Md BT" pitchFamily="34" charset="0"/>
              </a:rPr>
              <a:t>incrementais</a:t>
            </a:r>
            <a:r>
              <a:rPr lang="en-US" sz="1100" dirty="0">
                <a:latin typeface="Futura Md BT" pitchFamily="34" charset="0"/>
              </a:rPr>
              <a:t>.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4756826" y="3910498"/>
            <a:ext cx="689547" cy="679789"/>
          </a:xfrm>
          <a:prstGeom prst="bracketPair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900" b="1" dirty="0" err="1" smtClean="0">
                <a:solidFill>
                  <a:schemeClr val="bg1"/>
                </a:solidFill>
              </a:rPr>
              <a:t>Análise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10" name="Double Bracket 9"/>
          <p:cNvSpPr/>
          <p:nvPr/>
        </p:nvSpPr>
        <p:spPr>
          <a:xfrm>
            <a:off x="4756825" y="4569947"/>
            <a:ext cx="689547" cy="679789"/>
          </a:xfrm>
          <a:prstGeom prst="bracketPai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900" b="1" dirty="0" err="1" smtClean="0">
                <a:solidFill>
                  <a:schemeClr val="bg1"/>
                </a:solidFill>
              </a:rPr>
              <a:t>Desenho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11" name="Double Bracket 10"/>
          <p:cNvSpPr/>
          <p:nvPr/>
        </p:nvSpPr>
        <p:spPr>
          <a:xfrm>
            <a:off x="4756823" y="5229396"/>
            <a:ext cx="689547" cy="679789"/>
          </a:xfrm>
          <a:prstGeom prst="bracketPair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900" b="1" dirty="0" err="1" smtClean="0">
                <a:solidFill>
                  <a:schemeClr val="bg1"/>
                </a:solidFill>
              </a:rPr>
              <a:t>Código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12" name="Double Bracket 11"/>
          <p:cNvSpPr/>
          <p:nvPr/>
        </p:nvSpPr>
        <p:spPr>
          <a:xfrm>
            <a:off x="4756823" y="5909186"/>
            <a:ext cx="689547" cy="679789"/>
          </a:xfrm>
          <a:prstGeom prst="bracketPair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</a:rPr>
              <a:t>Teste</a:t>
            </a:r>
            <a:endParaRPr lang="en-US" sz="600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611609" y="3910498"/>
            <a:ext cx="26258" cy="267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3571344" y="4932675"/>
            <a:ext cx="17586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Tradicional</a:t>
            </a:r>
            <a:endParaRPr lang="en-US" sz="1400" dirty="0" smtClean="0"/>
          </a:p>
          <a:p>
            <a:pPr algn="ctr"/>
            <a:r>
              <a:rPr lang="en-US" sz="900" dirty="0" err="1"/>
              <a:t>u</a:t>
            </a:r>
            <a:r>
              <a:rPr lang="en-US" sz="900" dirty="0" err="1" smtClean="0"/>
              <a:t>ma</a:t>
            </a:r>
            <a:r>
              <a:rPr lang="en-US" sz="900" dirty="0" smtClean="0"/>
              <a:t> </a:t>
            </a:r>
            <a:r>
              <a:rPr lang="en-US" sz="900" dirty="0" err="1" smtClean="0"/>
              <a:t>atividade</a:t>
            </a:r>
            <a:r>
              <a:rPr lang="en-US" sz="900" dirty="0" smtClean="0"/>
              <a:t> </a:t>
            </a:r>
            <a:r>
              <a:rPr lang="en-US" sz="900" dirty="0" err="1" smtClean="0"/>
              <a:t>por</a:t>
            </a:r>
            <a:r>
              <a:rPr lang="en-US" sz="900" dirty="0" smtClean="0"/>
              <a:t> </a:t>
            </a:r>
            <a:r>
              <a:rPr lang="en-US" sz="900" dirty="0" err="1" smtClean="0"/>
              <a:t>vês</a:t>
            </a:r>
            <a:endParaRPr lang="en-US" sz="900" dirty="0"/>
          </a:p>
        </p:txBody>
      </p:sp>
      <p:sp>
        <p:nvSpPr>
          <p:cNvPr id="20" name="Double Bracket 19"/>
          <p:cNvSpPr/>
          <p:nvPr/>
        </p:nvSpPr>
        <p:spPr>
          <a:xfrm>
            <a:off x="6408240" y="4538886"/>
            <a:ext cx="2143649" cy="486548"/>
          </a:xfrm>
          <a:prstGeom prst="bracketPair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900" b="1" dirty="0" err="1" smtClean="0">
                <a:solidFill>
                  <a:schemeClr val="bg1"/>
                </a:solidFill>
              </a:rPr>
              <a:t>Análise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21" name="Double Bracket 20"/>
          <p:cNvSpPr/>
          <p:nvPr/>
        </p:nvSpPr>
        <p:spPr>
          <a:xfrm>
            <a:off x="6408238" y="5001314"/>
            <a:ext cx="2143649" cy="486548"/>
          </a:xfrm>
          <a:prstGeom prst="bracketPai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900" b="1" dirty="0" err="1" smtClean="0">
                <a:solidFill>
                  <a:schemeClr val="bg1"/>
                </a:solidFill>
              </a:rPr>
              <a:t>Desenho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22" name="Double Bracket 21"/>
          <p:cNvSpPr/>
          <p:nvPr/>
        </p:nvSpPr>
        <p:spPr>
          <a:xfrm>
            <a:off x="6408236" y="5488594"/>
            <a:ext cx="2143649" cy="486548"/>
          </a:xfrm>
          <a:prstGeom prst="bracketPair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900" b="1" dirty="0" err="1" smtClean="0">
                <a:solidFill>
                  <a:schemeClr val="bg1"/>
                </a:solidFill>
              </a:rPr>
              <a:t>Código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23" name="Double Bracket 22"/>
          <p:cNvSpPr/>
          <p:nvPr/>
        </p:nvSpPr>
        <p:spPr>
          <a:xfrm>
            <a:off x="6408236" y="5971349"/>
            <a:ext cx="2143649" cy="486548"/>
          </a:xfrm>
          <a:prstGeom prst="bracketPair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</a:rPr>
              <a:t>Teste</a:t>
            </a:r>
            <a:endParaRPr lang="en-US" sz="600" b="1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408235" y="4276500"/>
            <a:ext cx="2143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0684" y="3542697"/>
            <a:ext cx="129875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Agile</a:t>
            </a:r>
          </a:p>
          <a:p>
            <a:pPr algn="ctr"/>
            <a:r>
              <a:rPr lang="en-US" sz="1100" dirty="0" err="1"/>
              <a:t>a</a:t>
            </a:r>
            <a:r>
              <a:rPr lang="en-US" sz="1100" dirty="0" err="1" smtClean="0"/>
              <a:t>tividade</a:t>
            </a:r>
            <a:r>
              <a:rPr lang="en-US" sz="1100" dirty="0" smtClean="0"/>
              <a:t> </a:t>
            </a:r>
            <a:r>
              <a:rPr lang="en-US" sz="1100" dirty="0" err="1" smtClean="0"/>
              <a:t>contínuas</a:t>
            </a:r>
            <a:endParaRPr lang="en-US" sz="11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6648138" y="4437089"/>
            <a:ext cx="29981" cy="215188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65552" y="4437089"/>
            <a:ext cx="29981" cy="215188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90461" y="4436135"/>
            <a:ext cx="29981" cy="215188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789947" y="4436135"/>
            <a:ext cx="29981" cy="215188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033276" y="4436135"/>
            <a:ext cx="29981" cy="215188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79275" y="4436135"/>
            <a:ext cx="29981" cy="215188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Striped Right Arrow 33"/>
          <p:cNvSpPr/>
          <p:nvPr/>
        </p:nvSpPr>
        <p:spPr>
          <a:xfrm>
            <a:off x="5788265" y="5183638"/>
            <a:ext cx="463444" cy="339895"/>
          </a:xfrm>
          <a:prstGeom prst="strip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2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3990" y="1661961"/>
            <a:ext cx="8707610" cy="4740145"/>
          </a:xfrm>
        </p:spPr>
        <p:txBody>
          <a:bodyPr>
            <a:normAutofit/>
          </a:bodyPr>
          <a:lstStyle/>
          <a:p>
            <a:r>
              <a:rPr lang="pt-BR" sz="2400" dirty="0" smtClean="0"/>
              <a:t>Criar um </a:t>
            </a:r>
            <a:r>
              <a:rPr lang="pt-BR" sz="2400" b="1" dirty="0" smtClean="0"/>
              <a:t>sistema completo de controle de fluxo </a:t>
            </a:r>
            <a:r>
              <a:rPr lang="pt-BR" sz="2400" dirty="0" smtClean="0"/>
              <a:t>utilizados pela Polícia Ambiental para o enquadramento nas leis de crimes ambientais de atividades potencialmente poluidoras.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pt-BR" sz="2400" dirty="0"/>
              <a:t>O sistema contemplará um aplicativo Web de controle de fluxos de </a:t>
            </a:r>
            <a:r>
              <a:rPr lang="pt-BR" sz="2400" dirty="0" smtClean="0"/>
              <a:t>processos de inspeções sendo executadas </a:t>
            </a:r>
            <a:r>
              <a:rPr lang="pt-BR" sz="2400" dirty="0"/>
              <a:t>pela Polícia Ambiental e um aplicativo mobile em sistema operacional </a:t>
            </a:r>
            <a:r>
              <a:rPr lang="pt-BR" sz="2400" dirty="0" err="1"/>
              <a:t>Android</a:t>
            </a:r>
            <a:r>
              <a:rPr lang="pt-BR" sz="2400" dirty="0"/>
              <a:t> </a:t>
            </a:r>
            <a:r>
              <a:rPr lang="pt-BR" sz="2400" dirty="0" smtClean="0"/>
              <a:t>que trabalhará em conjunto com o processo de inspeções.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46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Base Fundamental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1804" y="1142986"/>
            <a:ext cx="3475658" cy="1034781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1600" dirty="0"/>
              <a:t>A base </a:t>
            </a:r>
            <a:r>
              <a:rPr lang="en-US" sz="1600" dirty="0" smtClean="0"/>
              <a:t>fundamental </a:t>
            </a:r>
            <a:r>
              <a:rPr lang="en-US" sz="1600" dirty="0" err="1"/>
              <a:t>é</a:t>
            </a:r>
            <a:r>
              <a:rPr lang="en-US" sz="1600" dirty="0"/>
              <a:t> </a:t>
            </a:r>
            <a:r>
              <a:rPr lang="en-US" sz="1600" dirty="0" err="1"/>
              <a:t>composta</a:t>
            </a:r>
            <a:r>
              <a:rPr lang="en-US" sz="1600" dirty="0"/>
              <a:t> </a:t>
            </a:r>
            <a:r>
              <a:rPr lang="en-US" sz="1600" dirty="0" err="1"/>
              <a:t>pelas</a:t>
            </a:r>
            <a:r>
              <a:rPr lang="en-US" sz="1600" dirty="0"/>
              <a:t> </a:t>
            </a:r>
            <a:r>
              <a:rPr lang="en-US" sz="1600" dirty="0" err="1"/>
              <a:t>seguintes</a:t>
            </a:r>
            <a:r>
              <a:rPr lang="en-US" sz="1600" dirty="0"/>
              <a:t> </a:t>
            </a:r>
            <a:r>
              <a:rPr lang="en-US" sz="1600" dirty="0" err="1" smtClean="0"/>
              <a:t>práticas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5" y="2096093"/>
            <a:ext cx="3784426" cy="3554477"/>
          </a:xfrm>
          <a:prstGeom prst="rect">
            <a:avLst/>
          </a:prstGeom>
        </p:spPr>
      </p:pic>
      <p:sp>
        <p:nvSpPr>
          <p:cNvPr id="27" name="Espaço Reservado para Conteúdo 2"/>
          <p:cNvSpPr txBox="1">
            <a:spLocks/>
          </p:cNvSpPr>
          <p:nvPr/>
        </p:nvSpPr>
        <p:spPr>
          <a:xfrm>
            <a:off x="5064741" y="1392420"/>
            <a:ext cx="2379316" cy="535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"/>
              <a:defRPr sz="28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1pPr>
            <a:lvl2pPr marL="542925" indent="-2778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600" kern="1200">
                <a:solidFill>
                  <a:srgbClr val="009EE0"/>
                </a:solidFill>
                <a:latin typeface="Futura Md BT" pitchFamily="34" charset="0"/>
                <a:ea typeface="+mn-ea"/>
                <a:cs typeface="+mn-cs"/>
              </a:defRPr>
            </a:lvl2pPr>
            <a:lvl3pPr marL="808038" indent="-2651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4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3pPr>
            <a:lvl4pPr marL="989013" indent="-180975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200" kern="1200">
                <a:solidFill>
                  <a:srgbClr val="009EE0"/>
                </a:solidFill>
                <a:latin typeface="Futura Md BT" pitchFamily="34" charset="0"/>
                <a:ea typeface="+mn-ea"/>
                <a:cs typeface="+mn-cs"/>
              </a:defRPr>
            </a:lvl4pPr>
            <a:lvl5pPr marL="1169988" indent="-180975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0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itchFamily="18" charset="2"/>
              <a:buNone/>
            </a:pPr>
            <a:r>
              <a:rPr lang="en-US" sz="1600" dirty="0" err="1" smtClean="0"/>
              <a:t>Papeis</a:t>
            </a:r>
            <a:r>
              <a:rPr lang="en-US" sz="1600" dirty="0" smtClean="0"/>
              <a:t> </a:t>
            </a:r>
            <a:r>
              <a:rPr lang="en-US" sz="1600" dirty="0" err="1" smtClean="0"/>
              <a:t>Fundamentais</a:t>
            </a: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220" y="1928734"/>
            <a:ext cx="4310361" cy="41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8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Time - Conceito</a:t>
            </a:r>
            <a:endParaRPr lang="pt-BR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363646"/>
            <a:ext cx="4389621" cy="5293573"/>
          </a:xfrm>
        </p:spPr>
        <p:txBody>
          <a:bodyPr>
            <a:noAutofit/>
          </a:bodyPr>
          <a:lstStyle/>
          <a:p>
            <a:pPr lvl="0"/>
            <a:r>
              <a:rPr lang="en-US" sz="1100" b="1" dirty="0" smtClean="0"/>
              <a:t>Product Owner</a:t>
            </a:r>
          </a:p>
          <a:p>
            <a:pPr lvl="1"/>
            <a:r>
              <a:rPr lang="en-US" sz="1100" dirty="0"/>
              <a:t>Product Owner </a:t>
            </a:r>
            <a:r>
              <a:rPr lang="en-US" sz="1100" dirty="0" err="1"/>
              <a:t>é</a:t>
            </a:r>
            <a:r>
              <a:rPr lang="en-US" sz="1100" dirty="0"/>
              <a:t> o </a:t>
            </a:r>
            <a:r>
              <a:rPr lang="en-US" sz="1100" dirty="0" err="1"/>
              <a:t>ponto</a:t>
            </a:r>
            <a:r>
              <a:rPr lang="en-US" sz="1100" dirty="0"/>
              <a:t> central com </a:t>
            </a:r>
            <a:r>
              <a:rPr lang="en-US" sz="1100" dirty="0" err="1"/>
              <a:t>poderes</a:t>
            </a:r>
            <a:r>
              <a:rPr lang="en-US" sz="1100" dirty="0"/>
              <a:t> de </a:t>
            </a:r>
            <a:r>
              <a:rPr lang="en-US" sz="1100" dirty="0" err="1"/>
              <a:t>liderança</a:t>
            </a:r>
            <a:r>
              <a:rPr lang="en-US" sz="1100" dirty="0"/>
              <a:t> </a:t>
            </a:r>
            <a:r>
              <a:rPr lang="en-US" sz="1100" dirty="0" err="1"/>
              <a:t>sobre</a:t>
            </a:r>
            <a:r>
              <a:rPr lang="en-US" sz="1100" dirty="0"/>
              <a:t> o </a:t>
            </a:r>
            <a:r>
              <a:rPr lang="en-US" sz="1100" dirty="0" err="1"/>
              <a:t>produto</a:t>
            </a:r>
            <a:r>
              <a:rPr lang="en-US" sz="1100" dirty="0"/>
              <a:t>. </a:t>
            </a:r>
            <a:endParaRPr lang="en-US" sz="1100" dirty="0" smtClean="0"/>
          </a:p>
          <a:p>
            <a:pPr lvl="1"/>
            <a:r>
              <a:rPr lang="en-US" sz="1100" dirty="0" err="1" smtClean="0"/>
              <a:t>Ele</a:t>
            </a:r>
            <a:r>
              <a:rPr lang="en-US" sz="1100" dirty="0" smtClean="0"/>
              <a:t> </a:t>
            </a:r>
            <a:r>
              <a:rPr lang="en-US" sz="1100" dirty="0" err="1"/>
              <a:t>é</a:t>
            </a:r>
            <a:r>
              <a:rPr lang="en-US" sz="1100" dirty="0"/>
              <a:t> o </a:t>
            </a:r>
            <a:r>
              <a:rPr lang="en-US" sz="1100" dirty="0" err="1"/>
              <a:t>único</a:t>
            </a:r>
            <a:r>
              <a:rPr lang="en-US" sz="1100" dirty="0"/>
              <a:t> </a:t>
            </a:r>
            <a:r>
              <a:rPr lang="en-US" sz="1100" dirty="0" err="1"/>
              <a:t>responsável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decidir</a:t>
            </a:r>
            <a:r>
              <a:rPr lang="en-US" sz="1100" dirty="0"/>
              <a:t> </a:t>
            </a:r>
            <a:r>
              <a:rPr lang="en-US" sz="1100" dirty="0" err="1"/>
              <a:t>quais</a:t>
            </a:r>
            <a:r>
              <a:rPr lang="en-US" sz="1100" dirty="0"/>
              <a:t> </a:t>
            </a:r>
            <a:r>
              <a:rPr lang="en-US" sz="1100" dirty="0" err="1"/>
              <a:t>recursos</a:t>
            </a:r>
            <a:r>
              <a:rPr lang="en-US" sz="1100" dirty="0"/>
              <a:t> e </a:t>
            </a:r>
            <a:r>
              <a:rPr lang="en-US" sz="1100" dirty="0" err="1"/>
              <a:t>funcionalidades</a:t>
            </a:r>
            <a:r>
              <a:rPr lang="en-US" sz="1100" dirty="0"/>
              <a:t> </a:t>
            </a:r>
            <a:r>
              <a:rPr lang="en-US" sz="1100" dirty="0" err="1"/>
              <a:t>serão</a:t>
            </a:r>
            <a:r>
              <a:rPr lang="en-US" sz="1100" dirty="0"/>
              <a:t> </a:t>
            </a:r>
            <a:r>
              <a:rPr lang="en-US" sz="1100" dirty="0" err="1"/>
              <a:t>construídos</a:t>
            </a:r>
            <a:r>
              <a:rPr lang="en-US" sz="1100" dirty="0"/>
              <a:t> e </a:t>
            </a:r>
            <a:r>
              <a:rPr lang="en-US" sz="1100" dirty="0" err="1"/>
              <a:t>qual</a:t>
            </a:r>
            <a:r>
              <a:rPr lang="en-US" sz="1100" dirty="0"/>
              <a:t> a </a:t>
            </a:r>
            <a:r>
              <a:rPr lang="en-US" sz="1100" dirty="0" err="1"/>
              <a:t>ordem</a:t>
            </a:r>
            <a:r>
              <a:rPr lang="en-US" sz="1100" dirty="0"/>
              <a:t> que </a:t>
            </a:r>
            <a:r>
              <a:rPr lang="en-US" sz="1100" dirty="0" err="1"/>
              <a:t>devem</a:t>
            </a:r>
            <a:r>
              <a:rPr lang="en-US" sz="1100" dirty="0"/>
              <a:t> </a:t>
            </a:r>
            <a:r>
              <a:rPr lang="en-US" sz="1100" dirty="0" err="1"/>
              <a:t>ser</a:t>
            </a:r>
            <a:r>
              <a:rPr lang="en-US" sz="1100" dirty="0"/>
              <a:t> </a:t>
            </a:r>
            <a:r>
              <a:rPr lang="en-US" sz="1100" dirty="0" err="1"/>
              <a:t>feitos</a:t>
            </a:r>
            <a:r>
              <a:rPr lang="en-US" sz="1100" dirty="0" smtClean="0"/>
              <a:t>.</a:t>
            </a:r>
          </a:p>
          <a:p>
            <a:pPr lvl="1"/>
            <a:r>
              <a:rPr lang="en-US" sz="1100" dirty="0" err="1" smtClean="0"/>
              <a:t>É</a:t>
            </a:r>
            <a:r>
              <a:rPr lang="en-US" sz="1100" dirty="0" smtClean="0"/>
              <a:t> </a:t>
            </a:r>
            <a:r>
              <a:rPr lang="en-US" sz="1100" dirty="0" err="1"/>
              <a:t>responsabilidade</a:t>
            </a:r>
            <a:r>
              <a:rPr lang="en-US" sz="1100" dirty="0"/>
              <a:t> dele </a:t>
            </a:r>
            <a:r>
              <a:rPr lang="en-US" sz="1100" dirty="0" err="1"/>
              <a:t>manter</a:t>
            </a:r>
            <a:r>
              <a:rPr lang="en-US" sz="1100" dirty="0"/>
              <a:t> e </a:t>
            </a:r>
            <a:r>
              <a:rPr lang="en-US" sz="1100" dirty="0" err="1"/>
              <a:t>comunicar</a:t>
            </a:r>
            <a:r>
              <a:rPr lang="en-US" sz="1100" dirty="0"/>
              <a:t> a </a:t>
            </a:r>
            <a:r>
              <a:rPr lang="en-US" sz="1100" dirty="0" err="1"/>
              <a:t>todos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outros </a:t>
            </a:r>
            <a:r>
              <a:rPr lang="en-US" sz="1100" dirty="0" err="1"/>
              <a:t>participantes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visão</a:t>
            </a:r>
            <a:r>
              <a:rPr lang="en-US" sz="1100" dirty="0"/>
              <a:t> </a:t>
            </a:r>
            <a:r>
              <a:rPr lang="en-US" sz="1100" dirty="0" err="1"/>
              <a:t>clara</a:t>
            </a:r>
            <a:r>
              <a:rPr lang="en-US" sz="1100" dirty="0"/>
              <a:t> do que a </a:t>
            </a:r>
            <a:r>
              <a:rPr lang="en-US" sz="1100" dirty="0" err="1"/>
              <a:t>equipe</a:t>
            </a:r>
            <a:r>
              <a:rPr lang="en-US" sz="1100" dirty="0"/>
              <a:t> Scrum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buscando</a:t>
            </a:r>
            <a:r>
              <a:rPr lang="en-US" sz="1100" dirty="0"/>
              <a:t> </a:t>
            </a:r>
            <a:r>
              <a:rPr lang="en-US" sz="1100" dirty="0" err="1"/>
              <a:t>alcançar</a:t>
            </a:r>
            <a:r>
              <a:rPr lang="en-US" sz="1100" dirty="0"/>
              <a:t> no </a:t>
            </a:r>
            <a:r>
              <a:rPr lang="en-US" sz="1100" dirty="0" err="1"/>
              <a:t>projeto</a:t>
            </a:r>
            <a:r>
              <a:rPr lang="en-US" sz="1100" dirty="0"/>
              <a:t>. </a:t>
            </a:r>
            <a:endParaRPr lang="en-US" sz="1100" dirty="0" smtClean="0"/>
          </a:p>
          <a:p>
            <a:pPr lvl="1"/>
            <a:r>
              <a:rPr lang="en-US" sz="1100" dirty="0" smtClean="0"/>
              <a:t>Como </a:t>
            </a:r>
            <a:r>
              <a:rPr lang="en-US" sz="1100" dirty="0" err="1"/>
              <a:t>tal</a:t>
            </a:r>
            <a:r>
              <a:rPr lang="en-US" sz="1100" dirty="0"/>
              <a:t>, </a:t>
            </a:r>
            <a:r>
              <a:rPr lang="en-US" sz="1100" dirty="0" err="1"/>
              <a:t>ele</a:t>
            </a:r>
            <a:r>
              <a:rPr lang="en-US" sz="1100" dirty="0"/>
              <a:t> </a:t>
            </a:r>
            <a:r>
              <a:rPr lang="en-US" sz="1100" dirty="0" err="1"/>
              <a:t>é</a:t>
            </a:r>
            <a:r>
              <a:rPr lang="en-US" sz="1100" dirty="0"/>
              <a:t> </a:t>
            </a:r>
            <a:r>
              <a:rPr lang="en-US" sz="1100" dirty="0" err="1"/>
              <a:t>responsável</a:t>
            </a:r>
            <a:r>
              <a:rPr lang="en-US" sz="1100" dirty="0"/>
              <a:t> </a:t>
            </a:r>
            <a:r>
              <a:rPr lang="en-US" sz="1100" dirty="0" err="1"/>
              <a:t>pelo</a:t>
            </a:r>
            <a:r>
              <a:rPr lang="en-US" sz="1100" dirty="0"/>
              <a:t> </a:t>
            </a:r>
            <a:r>
              <a:rPr lang="en-US" sz="1100" dirty="0" err="1"/>
              <a:t>sucesso</a:t>
            </a:r>
            <a:r>
              <a:rPr lang="en-US" sz="1100" dirty="0"/>
              <a:t> global da </a:t>
            </a:r>
            <a:r>
              <a:rPr lang="en-US" sz="1100" dirty="0" err="1"/>
              <a:t>solução</a:t>
            </a:r>
            <a:r>
              <a:rPr lang="en-US" sz="1100" dirty="0" smtClean="0"/>
              <a:t>.</a:t>
            </a:r>
          </a:p>
          <a:p>
            <a:pPr lvl="1"/>
            <a:r>
              <a:rPr lang="en-US" sz="1100" dirty="0" smtClean="0"/>
              <a:t>Para </a:t>
            </a:r>
            <a:r>
              <a:rPr lang="en-US" sz="1100" dirty="0" err="1"/>
              <a:t>garantir</a:t>
            </a:r>
            <a:r>
              <a:rPr lang="en-US" sz="1100" dirty="0"/>
              <a:t> que a </a:t>
            </a:r>
            <a:r>
              <a:rPr lang="en-US" sz="1100" dirty="0" err="1"/>
              <a:t>equipe</a:t>
            </a:r>
            <a:r>
              <a:rPr lang="en-US" sz="1100" dirty="0"/>
              <a:t> </a:t>
            </a:r>
            <a:r>
              <a:rPr lang="en-US" sz="1100" dirty="0" err="1"/>
              <a:t>construa</a:t>
            </a:r>
            <a:r>
              <a:rPr lang="en-US" sz="1100" dirty="0"/>
              <a:t> </a:t>
            </a:r>
            <a:r>
              <a:rPr lang="en-US" sz="1100" dirty="0" err="1"/>
              <a:t>rapidamente</a:t>
            </a:r>
            <a:r>
              <a:rPr lang="en-US" sz="1100" dirty="0"/>
              <a:t> o que o Product Owner </a:t>
            </a:r>
            <a:r>
              <a:rPr lang="en-US" sz="1100" dirty="0" err="1"/>
              <a:t>precisa</a:t>
            </a:r>
            <a:r>
              <a:rPr lang="en-US" sz="1100" dirty="0"/>
              <a:t>, </a:t>
            </a:r>
            <a:r>
              <a:rPr lang="en-US" sz="1100" dirty="0" err="1"/>
              <a:t>ele</a:t>
            </a:r>
            <a:r>
              <a:rPr lang="en-US" sz="1100" dirty="0"/>
              <a:t> </a:t>
            </a:r>
            <a:r>
              <a:rPr lang="en-US" sz="1100" dirty="0" err="1"/>
              <a:t>deve</a:t>
            </a:r>
            <a:r>
              <a:rPr lang="en-US" sz="1100" dirty="0"/>
              <a:t> </a:t>
            </a:r>
            <a:r>
              <a:rPr lang="en-US" sz="1100" dirty="0" err="1"/>
              <a:t>colaborar</a:t>
            </a:r>
            <a:r>
              <a:rPr lang="en-US" sz="1100" dirty="0"/>
              <a:t> </a:t>
            </a:r>
            <a:r>
              <a:rPr lang="en-US" sz="1100" dirty="0" err="1"/>
              <a:t>ativamente</a:t>
            </a:r>
            <a:r>
              <a:rPr lang="en-US" sz="1100" dirty="0"/>
              <a:t> com o </a:t>
            </a:r>
            <a:r>
              <a:rPr lang="en-US" sz="1100" dirty="0" err="1"/>
              <a:t>ScrumMaster</a:t>
            </a:r>
            <a:r>
              <a:rPr lang="en-US" sz="1100" dirty="0"/>
              <a:t> e </a:t>
            </a:r>
            <a:r>
              <a:rPr lang="en-US" sz="1100" dirty="0" err="1"/>
              <a:t>equipe</a:t>
            </a:r>
            <a:r>
              <a:rPr lang="en-US" sz="1100" dirty="0"/>
              <a:t> de </a:t>
            </a:r>
            <a:r>
              <a:rPr lang="en-US" sz="1100" dirty="0" err="1"/>
              <a:t>desenvolvimento</a:t>
            </a:r>
            <a:r>
              <a:rPr lang="en-US" sz="1100" dirty="0"/>
              <a:t> e </a:t>
            </a:r>
            <a:r>
              <a:rPr lang="en-US" sz="1100" dirty="0" err="1"/>
              <a:t>deve</a:t>
            </a:r>
            <a:r>
              <a:rPr lang="en-US" sz="1100" dirty="0"/>
              <a:t> </a:t>
            </a:r>
            <a:r>
              <a:rPr lang="en-US" sz="1100" dirty="0" err="1"/>
              <a:t>estar</a:t>
            </a:r>
            <a:r>
              <a:rPr lang="en-US" sz="1100" dirty="0"/>
              <a:t> </a:t>
            </a:r>
            <a:r>
              <a:rPr lang="en-US" sz="1100" dirty="0" err="1"/>
              <a:t>disponível</a:t>
            </a:r>
            <a:r>
              <a:rPr lang="en-US" sz="1100" dirty="0"/>
              <a:t> para responder </a:t>
            </a:r>
            <a:r>
              <a:rPr lang="en-US" sz="1100" dirty="0" err="1"/>
              <a:t>às</a:t>
            </a:r>
            <a:r>
              <a:rPr lang="en-US" sz="1100" dirty="0"/>
              <a:t> </a:t>
            </a:r>
            <a:r>
              <a:rPr lang="en-US" sz="1100" dirty="0" err="1"/>
              <a:t>perguntas</a:t>
            </a:r>
            <a:r>
              <a:rPr lang="en-US" sz="1100" dirty="0"/>
              <a:t> </a:t>
            </a:r>
            <a:r>
              <a:rPr lang="en-US" sz="1100" dirty="0" err="1"/>
              <a:t>tão</a:t>
            </a:r>
            <a:r>
              <a:rPr lang="en-US" sz="1100" dirty="0"/>
              <a:t> logo </a:t>
            </a:r>
            <a:r>
              <a:rPr lang="en-US" sz="1100" dirty="0" err="1"/>
              <a:t>estas</a:t>
            </a:r>
            <a:r>
              <a:rPr lang="en-US" sz="1100" dirty="0"/>
              <a:t> </a:t>
            </a:r>
            <a:r>
              <a:rPr lang="en-US" sz="1100" dirty="0" err="1"/>
              <a:t>são</a:t>
            </a:r>
            <a:r>
              <a:rPr lang="en-US" sz="1100" dirty="0"/>
              <a:t> </a:t>
            </a:r>
            <a:r>
              <a:rPr lang="en-US" sz="1100" dirty="0" err="1"/>
              <a:t>feitas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Scrum Master</a:t>
            </a:r>
          </a:p>
          <a:p>
            <a:pPr lvl="1"/>
            <a:r>
              <a:rPr lang="en-US" sz="1100" dirty="0"/>
              <a:t>O </a:t>
            </a:r>
            <a:r>
              <a:rPr lang="en-US" sz="1100" dirty="0" err="1"/>
              <a:t>ScrumMaster</a:t>
            </a:r>
            <a:r>
              <a:rPr lang="en-US" sz="1100" dirty="0"/>
              <a:t> </a:t>
            </a:r>
            <a:r>
              <a:rPr lang="en-US" sz="1100" dirty="0" err="1"/>
              <a:t>é</a:t>
            </a:r>
            <a:r>
              <a:rPr lang="en-US" sz="1100" dirty="0"/>
              <a:t> </a:t>
            </a:r>
            <a:r>
              <a:rPr lang="en-US" sz="1100" dirty="0" err="1"/>
              <a:t>responsável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ajudar</a:t>
            </a:r>
            <a:r>
              <a:rPr lang="en-US" sz="1100" dirty="0"/>
              <a:t> a </a:t>
            </a:r>
            <a:r>
              <a:rPr lang="en-US" sz="1100" dirty="0" err="1"/>
              <a:t>todos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envolvidos</a:t>
            </a:r>
            <a:r>
              <a:rPr lang="en-US" sz="1100" dirty="0"/>
              <a:t> a </a:t>
            </a:r>
            <a:r>
              <a:rPr lang="en-US" sz="1100" dirty="0" err="1"/>
              <a:t>entender</a:t>
            </a:r>
            <a:r>
              <a:rPr lang="en-US" sz="1100" dirty="0"/>
              <a:t> e </a:t>
            </a:r>
            <a:r>
              <a:rPr lang="en-US" sz="1100" dirty="0" err="1"/>
              <a:t>abraçar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valores</a:t>
            </a:r>
            <a:r>
              <a:rPr lang="en-US" sz="1100" dirty="0"/>
              <a:t>, </a:t>
            </a:r>
            <a:r>
              <a:rPr lang="en-US" sz="1100" dirty="0" err="1"/>
              <a:t>princípios</a:t>
            </a:r>
            <a:r>
              <a:rPr lang="en-US" sz="1100" dirty="0"/>
              <a:t> e </a:t>
            </a:r>
            <a:r>
              <a:rPr lang="en-US" sz="1100" dirty="0" err="1"/>
              <a:t>práticas</a:t>
            </a:r>
            <a:r>
              <a:rPr lang="en-US" sz="1100" dirty="0"/>
              <a:t> do Scrum</a:t>
            </a:r>
            <a:r>
              <a:rPr lang="en-US" sz="1100" dirty="0" smtClean="0"/>
              <a:t>.</a:t>
            </a:r>
          </a:p>
          <a:p>
            <a:pPr lvl="1"/>
            <a:r>
              <a:rPr lang="en-US" sz="1100" dirty="0" smtClean="0"/>
              <a:t>Ela </a:t>
            </a:r>
            <a:r>
              <a:rPr lang="en-US" sz="1100" dirty="0"/>
              <a:t>age </a:t>
            </a:r>
            <a:r>
              <a:rPr lang="en-US" sz="1100" dirty="0" err="1"/>
              <a:t>como</a:t>
            </a:r>
            <a:r>
              <a:rPr lang="en-US" sz="1100" dirty="0"/>
              <a:t> um Coach, </a:t>
            </a:r>
            <a:r>
              <a:rPr lang="en-US" sz="1100" dirty="0" err="1"/>
              <a:t>executando</a:t>
            </a:r>
            <a:r>
              <a:rPr lang="en-US" sz="1100" dirty="0"/>
              <a:t> a </a:t>
            </a:r>
            <a:r>
              <a:rPr lang="en-US" sz="1100" dirty="0" err="1"/>
              <a:t>liderança</a:t>
            </a:r>
            <a:r>
              <a:rPr lang="en-US" sz="1100" dirty="0"/>
              <a:t> do </a:t>
            </a:r>
            <a:r>
              <a:rPr lang="en-US" sz="1100" dirty="0" err="1"/>
              <a:t>processo</a:t>
            </a:r>
            <a:r>
              <a:rPr lang="en-US" sz="1100" dirty="0"/>
              <a:t> e </a:t>
            </a:r>
            <a:r>
              <a:rPr lang="en-US" sz="1100" dirty="0" err="1"/>
              <a:t>ajudando</a:t>
            </a:r>
            <a:r>
              <a:rPr lang="en-US" sz="1100" dirty="0"/>
              <a:t> a </a:t>
            </a:r>
            <a:r>
              <a:rPr lang="en-US" sz="1100" dirty="0" err="1"/>
              <a:t>equipe</a:t>
            </a:r>
            <a:r>
              <a:rPr lang="en-US" sz="1100" dirty="0"/>
              <a:t> Scrum (e o resto da </a:t>
            </a:r>
            <a:r>
              <a:rPr lang="en-US" sz="1100" dirty="0" err="1"/>
              <a:t>organização</a:t>
            </a:r>
            <a:r>
              <a:rPr lang="en-US" sz="1100" dirty="0"/>
              <a:t>) a </a:t>
            </a:r>
            <a:r>
              <a:rPr lang="en-US" sz="1100" dirty="0" err="1"/>
              <a:t>desenvolver</a:t>
            </a:r>
            <a:r>
              <a:rPr lang="en-US" sz="1100" dirty="0"/>
              <a:t> </a:t>
            </a:r>
            <a:r>
              <a:rPr lang="en-US" sz="1100" dirty="0" err="1"/>
              <a:t>sua</a:t>
            </a:r>
            <a:r>
              <a:rPr lang="en-US" sz="1100" dirty="0"/>
              <a:t> </a:t>
            </a:r>
            <a:r>
              <a:rPr lang="en-US" sz="1100" dirty="0" err="1"/>
              <a:t>própria</a:t>
            </a:r>
            <a:r>
              <a:rPr lang="en-US" sz="1100" dirty="0"/>
              <a:t> </a:t>
            </a:r>
            <a:r>
              <a:rPr lang="en-US" sz="1100" dirty="0" err="1"/>
              <a:t>abordagem</a:t>
            </a:r>
            <a:r>
              <a:rPr lang="en-US" sz="1100" dirty="0"/>
              <a:t> do Scrum, que </a:t>
            </a:r>
            <a:r>
              <a:rPr lang="en-US" sz="1100" dirty="0" err="1"/>
              <a:t>tenha</a:t>
            </a:r>
            <a:r>
              <a:rPr lang="en-US" sz="1100" dirty="0"/>
              <a:t> a </a:t>
            </a:r>
            <a:r>
              <a:rPr lang="en-US" sz="1100" dirty="0" err="1"/>
              <a:t>melhor</a:t>
            </a:r>
            <a:r>
              <a:rPr lang="en-US" sz="1100" dirty="0"/>
              <a:t> performance, </a:t>
            </a:r>
            <a:r>
              <a:rPr lang="en-US" sz="1100" dirty="0" err="1"/>
              <a:t>respeitando</a:t>
            </a:r>
            <a:r>
              <a:rPr lang="en-US" sz="1100" dirty="0"/>
              <a:t> as </a:t>
            </a:r>
            <a:r>
              <a:rPr lang="en-US" sz="1100" dirty="0" err="1"/>
              <a:t>particularidades</a:t>
            </a:r>
            <a:r>
              <a:rPr lang="en-US" sz="1100" dirty="0"/>
              <a:t> da </a:t>
            </a:r>
            <a:r>
              <a:rPr lang="en-US" sz="1100" dirty="0" err="1"/>
              <a:t>organização</a:t>
            </a:r>
            <a:r>
              <a:rPr lang="en-US" sz="1100" dirty="0" smtClean="0"/>
              <a:t>.</a:t>
            </a:r>
            <a:endParaRPr lang="pt-BR" sz="1100" dirty="0" smtClean="0"/>
          </a:p>
          <a:p>
            <a:pPr lvl="1"/>
            <a:endParaRPr lang="pt-BR" sz="1100" dirty="0" smtClean="0"/>
          </a:p>
          <a:p>
            <a:endParaRPr lang="pt-BR" sz="11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616094" y="1363646"/>
            <a:ext cx="4073205" cy="5293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"/>
              <a:defRPr sz="28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1pPr>
            <a:lvl2pPr marL="542925" indent="-2778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600" kern="1200">
                <a:solidFill>
                  <a:srgbClr val="009EE0"/>
                </a:solidFill>
                <a:latin typeface="Futura Md BT" pitchFamily="34" charset="0"/>
                <a:ea typeface="+mn-ea"/>
                <a:cs typeface="+mn-cs"/>
              </a:defRPr>
            </a:lvl2pPr>
            <a:lvl3pPr marL="808038" indent="-2651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4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3pPr>
            <a:lvl4pPr marL="989013" indent="-180975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200" kern="1200">
                <a:solidFill>
                  <a:srgbClr val="009EE0"/>
                </a:solidFill>
                <a:latin typeface="Futura Md BT" pitchFamily="34" charset="0"/>
                <a:ea typeface="+mn-ea"/>
                <a:cs typeface="+mn-cs"/>
              </a:defRPr>
            </a:lvl4pPr>
            <a:lvl5pPr marL="1169988" indent="-180975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0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schemeClr val="tx1"/>
                </a:solidFill>
              </a:rPr>
              <a:t>Time Scrum</a:t>
            </a:r>
          </a:p>
          <a:p>
            <a:pPr lvl="1"/>
            <a:r>
              <a:rPr lang="en-US" sz="1000" dirty="0">
                <a:solidFill>
                  <a:schemeClr val="tx1"/>
                </a:solidFill>
              </a:rPr>
              <a:t>No </a:t>
            </a:r>
            <a:r>
              <a:rPr lang="en-US" sz="1000" dirty="0" err="1">
                <a:solidFill>
                  <a:schemeClr val="tx1"/>
                </a:solidFill>
              </a:rPr>
              <a:t>desenvolvimento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tradicional</a:t>
            </a:r>
            <a:r>
              <a:rPr lang="en-US" sz="1000" dirty="0">
                <a:solidFill>
                  <a:schemeClr val="tx1"/>
                </a:solidFill>
              </a:rPr>
              <a:t> de software </a:t>
            </a:r>
            <a:r>
              <a:rPr lang="en-US" sz="1000" dirty="0" err="1">
                <a:solidFill>
                  <a:schemeClr val="tx1"/>
                </a:solidFill>
              </a:rPr>
              <a:t>são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abordados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vários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tipos</a:t>
            </a:r>
            <a:r>
              <a:rPr lang="en-US" sz="1000" dirty="0">
                <a:solidFill>
                  <a:schemeClr val="tx1"/>
                </a:solidFill>
              </a:rPr>
              <a:t> de </a:t>
            </a:r>
            <a:r>
              <a:rPr lang="en-US" sz="1000" dirty="0" err="1">
                <a:solidFill>
                  <a:schemeClr val="tx1"/>
                </a:solidFill>
              </a:rPr>
              <a:t>trabalho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err="1">
                <a:solidFill>
                  <a:schemeClr val="tx1"/>
                </a:solidFill>
              </a:rPr>
              <a:t>tais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como</a:t>
            </a:r>
            <a:r>
              <a:rPr lang="en-US" sz="1000" dirty="0">
                <a:solidFill>
                  <a:schemeClr val="tx1"/>
                </a:solidFill>
              </a:rPr>
              <a:t>: </a:t>
            </a:r>
            <a:r>
              <a:rPr lang="en-US" sz="1000" dirty="0" err="1" smtClean="0">
                <a:solidFill>
                  <a:schemeClr val="tx1"/>
                </a:solidFill>
              </a:rPr>
              <a:t>gerente</a:t>
            </a:r>
            <a:r>
              <a:rPr lang="en-US" sz="1000" dirty="0" smtClean="0">
                <a:solidFill>
                  <a:schemeClr val="tx1"/>
                </a:solidFill>
              </a:rPr>
              <a:t> de </a:t>
            </a:r>
            <a:r>
              <a:rPr lang="en-US" sz="1000" dirty="0" err="1" smtClean="0">
                <a:solidFill>
                  <a:schemeClr val="tx1"/>
                </a:solidFill>
              </a:rPr>
              <a:t>desenvolviment</a:t>
            </a:r>
            <a:r>
              <a:rPr lang="en-US" sz="1000" dirty="0" smtClean="0">
                <a:solidFill>
                  <a:schemeClr val="tx1"/>
                </a:solidFill>
              </a:rPr>
              <a:t>, </a:t>
            </a:r>
            <a:r>
              <a:rPr lang="en-US" sz="1000" dirty="0" err="1" smtClean="0">
                <a:solidFill>
                  <a:schemeClr val="tx1"/>
                </a:solidFill>
              </a:rPr>
              <a:t>arquiteto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err="1">
                <a:solidFill>
                  <a:schemeClr val="tx1"/>
                </a:solidFill>
              </a:rPr>
              <a:t>programador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err="1">
                <a:solidFill>
                  <a:schemeClr val="tx1"/>
                </a:solidFill>
              </a:rPr>
              <a:t>testador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err="1">
                <a:solidFill>
                  <a:schemeClr val="tx1"/>
                </a:solidFill>
              </a:rPr>
              <a:t>administrador</a:t>
            </a:r>
            <a:r>
              <a:rPr lang="en-US" sz="1000" dirty="0">
                <a:solidFill>
                  <a:schemeClr val="tx1"/>
                </a:solidFill>
              </a:rPr>
              <a:t> de banco de dados, Designer, e </a:t>
            </a:r>
            <a:r>
              <a:rPr lang="en-US" sz="1000" dirty="0" err="1">
                <a:solidFill>
                  <a:schemeClr val="tx1"/>
                </a:solidFill>
              </a:rPr>
              <a:t>assim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por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diante</a:t>
            </a:r>
            <a:r>
              <a:rPr lang="en-US" sz="1000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000" dirty="0" smtClean="0">
                <a:solidFill>
                  <a:schemeClr val="tx1"/>
                </a:solidFill>
              </a:rPr>
              <a:t>No </a:t>
            </a:r>
            <a:r>
              <a:rPr lang="en-US" sz="1000" dirty="0">
                <a:solidFill>
                  <a:schemeClr val="tx1"/>
                </a:solidFill>
              </a:rPr>
              <a:t>Scrum </a:t>
            </a:r>
            <a:r>
              <a:rPr lang="en-US" sz="1000" dirty="0" err="1">
                <a:solidFill>
                  <a:schemeClr val="tx1"/>
                </a:solidFill>
              </a:rPr>
              <a:t>é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definido</a:t>
            </a:r>
            <a:r>
              <a:rPr lang="en-US" sz="1000" dirty="0">
                <a:solidFill>
                  <a:schemeClr val="tx1"/>
                </a:solidFill>
              </a:rPr>
              <a:t> o </a:t>
            </a:r>
            <a:r>
              <a:rPr lang="en-US" sz="1000" dirty="0" err="1">
                <a:solidFill>
                  <a:schemeClr val="tx1"/>
                </a:solidFill>
              </a:rPr>
              <a:t>papel</a:t>
            </a:r>
            <a:r>
              <a:rPr lang="en-US" sz="1000" dirty="0">
                <a:solidFill>
                  <a:schemeClr val="tx1"/>
                </a:solidFill>
              </a:rPr>
              <a:t> do Time de </a:t>
            </a:r>
            <a:r>
              <a:rPr lang="en-US" sz="1000" dirty="0" err="1">
                <a:solidFill>
                  <a:schemeClr val="tx1"/>
                </a:solidFill>
              </a:rPr>
              <a:t>Desenvolvimento</a:t>
            </a:r>
            <a:r>
              <a:rPr lang="en-US" sz="1000" dirty="0">
                <a:solidFill>
                  <a:schemeClr val="tx1"/>
                </a:solidFill>
              </a:rPr>
              <a:t>, que </a:t>
            </a:r>
            <a:r>
              <a:rPr lang="en-US" sz="1000" dirty="0" err="1">
                <a:solidFill>
                  <a:schemeClr val="tx1"/>
                </a:solidFill>
              </a:rPr>
              <a:t>é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simplesmente</a:t>
            </a:r>
            <a:r>
              <a:rPr lang="en-US" sz="1000" dirty="0">
                <a:solidFill>
                  <a:schemeClr val="tx1"/>
                </a:solidFill>
              </a:rPr>
              <a:t> a </a:t>
            </a:r>
            <a:r>
              <a:rPr lang="en-US" sz="1000" dirty="0" err="1">
                <a:solidFill>
                  <a:schemeClr val="tx1"/>
                </a:solidFill>
              </a:rPr>
              <a:t>junção</a:t>
            </a:r>
            <a:r>
              <a:rPr lang="en-US" sz="1000" dirty="0">
                <a:solidFill>
                  <a:schemeClr val="tx1"/>
                </a:solidFill>
              </a:rPr>
              <a:t> de </a:t>
            </a:r>
            <a:r>
              <a:rPr lang="en-US" sz="1000" dirty="0" err="1">
                <a:solidFill>
                  <a:schemeClr val="tx1"/>
                </a:solidFill>
              </a:rPr>
              <a:t>todas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essas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pessoas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em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uma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equipe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multidisciplinar</a:t>
            </a:r>
            <a:r>
              <a:rPr lang="en-US" sz="1000" dirty="0">
                <a:solidFill>
                  <a:schemeClr val="tx1"/>
                </a:solidFill>
              </a:rPr>
              <a:t>, e que </a:t>
            </a:r>
            <a:r>
              <a:rPr lang="en-US" sz="1000" dirty="0" err="1">
                <a:solidFill>
                  <a:schemeClr val="tx1"/>
                </a:solidFill>
              </a:rPr>
              <a:t>são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responsáveis</a:t>
            </a:r>
            <a:r>
              <a:rPr lang="en-US" sz="1000" dirty="0">
                <a:solidFill>
                  <a:schemeClr val="tx1"/>
                </a:solidFill>
              </a:rPr>
              <a:t> pela </a:t>
            </a:r>
            <a:r>
              <a:rPr lang="en-US" sz="1000" dirty="0" err="1">
                <a:solidFill>
                  <a:schemeClr val="tx1"/>
                </a:solidFill>
              </a:rPr>
              <a:t>concepção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err="1">
                <a:solidFill>
                  <a:schemeClr val="tx1"/>
                </a:solidFill>
              </a:rPr>
              <a:t>construção</a:t>
            </a:r>
            <a:r>
              <a:rPr lang="en-US" sz="1000" dirty="0">
                <a:solidFill>
                  <a:schemeClr val="tx1"/>
                </a:solidFill>
              </a:rPr>
              <a:t> e testes do </a:t>
            </a:r>
            <a:r>
              <a:rPr lang="en-US" sz="1000" dirty="0" err="1">
                <a:solidFill>
                  <a:schemeClr val="tx1"/>
                </a:solidFill>
              </a:rPr>
              <a:t>produto</a:t>
            </a:r>
            <a:r>
              <a:rPr lang="en-US" sz="1000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000" dirty="0" smtClean="0">
                <a:solidFill>
                  <a:schemeClr val="tx1"/>
                </a:solidFill>
              </a:rPr>
              <a:t>A </a:t>
            </a:r>
            <a:r>
              <a:rPr lang="en-US" sz="1000" dirty="0" err="1">
                <a:solidFill>
                  <a:schemeClr val="tx1"/>
                </a:solidFill>
              </a:rPr>
              <a:t>idéia</a:t>
            </a:r>
            <a:r>
              <a:rPr lang="en-US" sz="1000" dirty="0">
                <a:solidFill>
                  <a:schemeClr val="tx1"/>
                </a:solidFill>
              </a:rPr>
              <a:t> principal </a:t>
            </a:r>
            <a:r>
              <a:rPr lang="en-US" sz="1000" dirty="0" err="1">
                <a:solidFill>
                  <a:schemeClr val="tx1"/>
                </a:solidFill>
              </a:rPr>
              <a:t>é</a:t>
            </a:r>
            <a:r>
              <a:rPr lang="en-US" sz="1000" dirty="0">
                <a:solidFill>
                  <a:schemeClr val="tx1"/>
                </a:solidFill>
              </a:rPr>
              <a:t> que a </a:t>
            </a:r>
            <a:r>
              <a:rPr lang="en-US" sz="1000" dirty="0" err="1">
                <a:solidFill>
                  <a:schemeClr val="tx1"/>
                </a:solidFill>
              </a:rPr>
              <a:t>equipe</a:t>
            </a:r>
            <a:r>
              <a:rPr lang="en-US" sz="1000" dirty="0">
                <a:solidFill>
                  <a:schemeClr val="tx1"/>
                </a:solidFill>
              </a:rPr>
              <a:t> de </a:t>
            </a:r>
            <a:r>
              <a:rPr lang="en-US" sz="1000" dirty="0" err="1">
                <a:solidFill>
                  <a:schemeClr val="tx1"/>
                </a:solidFill>
              </a:rPr>
              <a:t>desenvolvimento</a:t>
            </a:r>
            <a:r>
              <a:rPr lang="en-US" sz="1000" dirty="0">
                <a:solidFill>
                  <a:schemeClr val="tx1"/>
                </a:solidFill>
              </a:rPr>
              <a:t> se auto-</a:t>
            </a:r>
            <a:r>
              <a:rPr lang="en-US" sz="1000" dirty="0" err="1">
                <a:solidFill>
                  <a:schemeClr val="tx1"/>
                </a:solidFill>
              </a:rPr>
              <a:t>organiza</a:t>
            </a:r>
            <a:r>
              <a:rPr lang="en-US" sz="1000" dirty="0">
                <a:solidFill>
                  <a:schemeClr val="tx1"/>
                </a:solidFill>
              </a:rPr>
              <a:t> para </a:t>
            </a:r>
            <a:r>
              <a:rPr lang="en-US" sz="1000" dirty="0" err="1">
                <a:solidFill>
                  <a:schemeClr val="tx1"/>
                </a:solidFill>
              </a:rPr>
              <a:t>determinar</a:t>
            </a:r>
            <a:r>
              <a:rPr lang="en-US" sz="1000" dirty="0">
                <a:solidFill>
                  <a:schemeClr val="tx1"/>
                </a:solidFill>
              </a:rPr>
              <a:t> a </a:t>
            </a:r>
            <a:r>
              <a:rPr lang="en-US" sz="1000" dirty="0" err="1">
                <a:solidFill>
                  <a:schemeClr val="tx1"/>
                </a:solidFill>
              </a:rPr>
              <a:t>melhor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maneira</a:t>
            </a:r>
            <a:r>
              <a:rPr lang="en-US" sz="1000" dirty="0">
                <a:solidFill>
                  <a:schemeClr val="tx1"/>
                </a:solidFill>
              </a:rPr>
              <a:t> de </a:t>
            </a:r>
            <a:r>
              <a:rPr lang="en-US" sz="1000" dirty="0" err="1">
                <a:solidFill>
                  <a:schemeClr val="tx1"/>
                </a:solidFill>
              </a:rPr>
              <a:t>realizar</a:t>
            </a:r>
            <a:r>
              <a:rPr lang="en-US" sz="1000" dirty="0">
                <a:solidFill>
                  <a:schemeClr val="tx1"/>
                </a:solidFill>
              </a:rPr>
              <a:t> o </a:t>
            </a:r>
            <a:r>
              <a:rPr lang="en-US" sz="1000" dirty="0" err="1">
                <a:solidFill>
                  <a:schemeClr val="tx1"/>
                </a:solidFill>
              </a:rPr>
              <a:t>trabalho</a:t>
            </a:r>
            <a:r>
              <a:rPr lang="en-US" sz="1000" dirty="0">
                <a:solidFill>
                  <a:schemeClr val="tx1"/>
                </a:solidFill>
              </a:rPr>
              <a:t> para </a:t>
            </a:r>
            <a:r>
              <a:rPr lang="en-US" sz="1000" dirty="0" err="1">
                <a:solidFill>
                  <a:schemeClr val="tx1"/>
                </a:solidFill>
              </a:rPr>
              <a:t>atingir</a:t>
            </a:r>
            <a:r>
              <a:rPr lang="en-US" sz="1000" dirty="0">
                <a:solidFill>
                  <a:schemeClr val="tx1"/>
                </a:solidFill>
              </a:rPr>
              <a:t> a meta </a:t>
            </a:r>
            <a:r>
              <a:rPr lang="en-US" sz="1000" dirty="0" err="1">
                <a:solidFill>
                  <a:schemeClr val="tx1"/>
                </a:solidFill>
              </a:rPr>
              <a:t>estabelecida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pelo</a:t>
            </a:r>
            <a:r>
              <a:rPr lang="en-US" sz="1000" dirty="0">
                <a:solidFill>
                  <a:schemeClr val="tx1"/>
                </a:solidFill>
              </a:rPr>
              <a:t> Product Owner.</a:t>
            </a:r>
            <a:endParaRPr lang="pt-BR" sz="1000" dirty="0" smtClean="0">
              <a:solidFill>
                <a:schemeClr val="tx1"/>
              </a:solidFill>
            </a:endParaRPr>
          </a:p>
          <a:p>
            <a:endParaRPr lang="pt-BR" sz="1100" dirty="0"/>
          </a:p>
        </p:txBody>
      </p:sp>
      <p:sp>
        <p:nvSpPr>
          <p:cNvPr id="7" name="Rectangle 6"/>
          <p:cNvSpPr/>
          <p:nvPr/>
        </p:nvSpPr>
        <p:spPr>
          <a:xfrm>
            <a:off x="4948375" y="4789924"/>
            <a:ext cx="4015743" cy="116955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utura Md BT" pitchFamily="34" charset="0"/>
              </a:rPr>
              <a:t>Um time de </a:t>
            </a:r>
            <a:r>
              <a:rPr lang="en-US" sz="1400" dirty="0" err="1">
                <a:latin typeface="Futura Md BT" pitchFamily="34" charset="0"/>
              </a:rPr>
              <a:t>desenvolvimento</a:t>
            </a:r>
            <a:r>
              <a:rPr lang="en-US" sz="1400" dirty="0">
                <a:latin typeface="Futura Md BT" pitchFamily="34" charset="0"/>
              </a:rPr>
              <a:t> tem </a:t>
            </a:r>
            <a:r>
              <a:rPr lang="en-US" sz="1400" b="1" dirty="0" err="1">
                <a:latin typeface="Futura Md BT" pitchFamily="34" charset="0"/>
              </a:rPr>
              <a:t>tipicamente</a:t>
            </a:r>
            <a:r>
              <a:rPr lang="en-US" sz="1400" b="1" dirty="0">
                <a:latin typeface="Futura Md BT" pitchFamily="34" charset="0"/>
              </a:rPr>
              <a:t> entre 5 e 7</a:t>
            </a:r>
            <a:r>
              <a:rPr lang="en-US" sz="1400" b="1" dirty="0" smtClean="0">
                <a:latin typeface="Futura Md BT" pitchFamily="34" charset="0"/>
              </a:rPr>
              <a:t> </a:t>
            </a:r>
            <a:r>
              <a:rPr lang="en-US" sz="1400" b="1" dirty="0" err="1">
                <a:latin typeface="Futura Md BT" pitchFamily="34" charset="0"/>
              </a:rPr>
              <a:t>pessoas</a:t>
            </a:r>
            <a:r>
              <a:rPr lang="en-US" sz="1400" dirty="0">
                <a:latin typeface="Futura Md BT" pitchFamily="34" charset="0"/>
              </a:rPr>
              <a:t>; </a:t>
            </a:r>
            <a:endParaRPr lang="en-US" sz="1400" dirty="0" smtClean="0">
              <a:latin typeface="Futura Md BT" pitchFamily="34" charset="0"/>
            </a:endParaRPr>
          </a:p>
          <a:p>
            <a:pPr algn="ctr"/>
            <a:r>
              <a:rPr lang="en-US" sz="1400" dirty="0" smtClean="0">
                <a:latin typeface="Futura Md BT" pitchFamily="34" charset="0"/>
              </a:rPr>
              <a:t>e </a:t>
            </a:r>
            <a:r>
              <a:rPr lang="en-US" sz="1400" dirty="0" err="1">
                <a:latin typeface="Futura Md BT" pitchFamily="34" charset="0"/>
              </a:rPr>
              <a:t>seus</a:t>
            </a:r>
            <a:r>
              <a:rPr lang="en-US" sz="1400" dirty="0">
                <a:latin typeface="Futura Md BT" pitchFamily="34" charset="0"/>
              </a:rPr>
              <a:t> </a:t>
            </a:r>
            <a:r>
              <a:rPr lang="en-US" sz="1400" dirty="0" err="1">
                <a:latin typeface="Futura Md BT" pitchFamily="34" charset="0"/>
              </a:rPr>
              <a:t>membros</a:t>
            </a:r>
            <a:r>
              <a:rPr lang="en-US" sz="1400" dirty="0">
                <a:latin typeface="Futura Md BT" pitchFamily="34" charset="0"/>
              </a:rPr>
              <a:t> </a:t>
            </a:r>
            <a:r>
              <a:rPr lang="en-US" sz="1400" dirty="0" err="1">
                <a:latin typeface="Futura Md BT" pitchFamily="34" charset="0"/>
              </a:rPr>
              <a:t>devem</a:t>
            </a:r>
            <a:r>
              <a:rPr lang="en-US" sz="1400" dirty="0">
                <a:latin typeface="Futura Md BT" pitchFamily="34" charset="0"/>
              </a:rPr>
              <a:t> </a:t>
            </a:r>
            <a:r>
              <a:rPr lang="en-US" sz="1400" dirty="0" err="1">
                <a:latin typeface="Futura Md BT" pitchFamily="34" charset="0"/>
              </a:rPr>
              <a:t>ter</a:t>
            </a:r>
            <a:r>
              <a:rPr lang="en-US" sz="1400" dirty="0">
                <a:latin typeface="Futura Md BT" pitchFamily="34" charset="0"/>
              </a:rPr>
              <a:t> </a:t>
            </a:r>
            <a:r>
              <a:rPr lang="en-US" sz="1400" dirty="0" err="1">
                <a:latin typeface="Futura Md BT" pitchFamily="34" charset="0"/>
              </a:rPr>
              <a:t>coletivamente</a:t>
            </a:r>
            <a:r>
              <a:rPr lang="en-US" sz="1400" dirty="0">
                <a:latin typeface="Futura Md BT" pitchFamily="34" charset="0"/>
              </a:rPr>
              <a:t> </a:t>
            </a:r>
            <a:r>
              <a:rPr lang="en-US" sz="1400" dirty="0" err="1">
                <a:latin typeface="Futura Md BT" pitchFamily="34" charset="0"/>
              </a:rPr>
              <a:t>todas</a:t>
            </a:r>
            <a:r>
              <a:rPr lang="en-US" sz="1400" dirty="0">
                <a:latin typeface="Futura Md BT" pitchFamily="34" charset="0"/>
              </a:rPr>
              <a:t> as </a:t>
            </a:r>
            <a:r>
              <a:rPr lang="en-US" sz="1400" dirty="0" err="1">
                <a:latin typeface="Futura Md BT" pitchFamily="34" charset="0"/>
              </a:rPr>
              <a:t>habilidades</a:t>
            </a:r>
            <a:r>
              <a:rPr lang="en-US" sz="1400" dirty="0">
                <a:latin typeface="Futura Md BT" pitchFamily="34" charset="0"/>
              </a:rPr>
              <a:t> </a:t>
            </a:r>
            <a:r>
              <a:rPr lang="en-US" sz="1400" dirty="0" err="1">
                <a:latin typeface="Futura Md BT" pitchFamily="34" charset="0"/>
              </a:rPr>
              <a:t>necessárias</a:t>
            </a:r>
            <a:r>
              <a:rPr lang="en-US" sz="1400" dirty="0">
                <a:latin typeface="Futura Md BT" pitchFamily="34" charset="0"/>
              </a:rPr>
              <a:t> para </a:t>
            </a:r>
            <a:r>
              <a:rPr lang="en-US" sz="1400" dirty="0" err="1">
                <a:latin typeface="Futura Md BT" pitchFamily="34" charset="0"/>
              </a:rPr>
              <a:t>produzir</a:t>
            </a:r>
            <a:r>
              <a:rPr lang="en-US" sz="1400" dirty="0">
                <a:latin typeface="Futura Md BT" pitchFamily="34" charset="0"/>
              </a:rPr>
              <a:t>, com </a:t>
            </a:r>
            <a:r>
              <a:rPr lang="en-US" sz="1400" dirty="0" err="1">
                <a:latin typeface="Futura Md BT" pitchFamily="34" charset="0"/>
              </a:rPr>
              <a:t>qualidade</a:t>
            </a:r>
            <a:r>
              <a:rPr lang="en-US" sz="1400" dirty="0">
                <a:latin typeface="Futura Md BT" pitchFamily="34" charset="0"/>
              </a:rPr>
              <a:t>, software </a:t>
            </a:r>
            <a:r>
              <a:rPr lang="en-US" sz="1400" dirty="0" err="1">
                <a:latin typeface="Futura Md BT" pitchFamily="34" charset="0"/>
              </a:rPr>
              <a:t>funcionando</a:t>
            </a:r>
            <a:r>
              <a:rPr lang="en-US" sz="1400" dirty="0">
                <a:solidFill>
                  <a:srgbClr val="009EE0"/>
                </a:solidFill>
                <a:latin typeface="Futura Md BT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79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Time </a:t>
            </a:r>
            <a:r>
              <a:rPr lang="mr-IN" dirty="0" smtClean="0"/>
              <a:t>–</a:t>
            </a:r>
            <a:r>
              <a:rPr lang="pt-BR" dirty="0" smtClean="0"/>
              <a:t> Quem?</a:t>
            </a:r>
            <a:endParaRPr lang="pt-BR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3826" y="1253315"/>
            <a:ext cx="7221139" cy="1274624"/>
          </a:xfrm>
        </p:spPr>
        <p:txBody>
          <a:bodyPr>
            <a:noAutofit/>
          </a:bodyPr>
          <a:lstStyle/>
          <a:p>
            <a:pPr lvl="0"/>
            <a:r>
              <a:rPr lang="en-US" sz="1400" dirty="0" smtClean="0"/>
              <a:t>O time Scrum </a:t>
            </a:r>
            <a:r>
              <a:rPr lang="en-US" sz="1400" dirty="0" err="1" smtClean="0"/>
              <a:t>será</a:t>
            </a:r>
            <a:r>
              <a:rPr lang="en-US" sz="1400" dirty="0" smtClean="0"/>
              <a:t> </a:t>
            </a:r>
            <a:r>
              <a:rPr lang="en-US" sz="1400" dirty="0" err="1" smtClean="0"/>
              <a:t>composto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profissinais</a:t>
            </a:r>
            <a:r>
              <a:rPr lang="en-US" sz="1400" dirty="0" smtClean="0"/>
              <a:t> da </a:t>
            </a:r>
            <a:r>
              <a:rPr lang="en-US" sz="1400" dirty="0" err="1" smtClean="0"/>
              <a:t>DocBrasil</a:t>
            </a:r>
            <a:r>
              <a:rPr lang="en-US" sz="1400" dirty="0"/>
              <a:t> </a:t>
            </a:r>
            <a:r>
              <a:rPr lang="en-US" sz="1400" dirty="0" smtClean="0"/>
              <a:t>com </a:t>
            </a:r>
            <a:r>
              <a:rPr lang="en-US" sz="1400" dirty="0" err="1" smtClean="0"/>
              <a:t>experiência</a:t>
            </a:r>
            <a:r>
              <a:rPr lang="en-US" sz="1400" dirty="0" smtClean="0"/>
              <a:t> de </a:t>
            </a:r>
            <a:r>
              <a:rPr lang="en-US" sz="1400" dirty="0" err="1" smtClean="0"/>
              <a:t>vários</a:t>
            </a:r>
            <a:r>
              <a:rPr lang="en-US" sz="1400" dirty="0" smtClean="0"/>
              <a:t> </a:t>
            </a:r>
            <a:r>
              <a:rPr lang="en-US" sz="1400" dirty="0" err="1" smtClean="0"/>
              <a:t>anos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projetos</a:t>
            </a:r>
            <a:r>
              <a:rPr lang="en-US" sz="1400" dirty="0" smtClean="0"/>
              <a:t> e </a:t>
            </a:r>
            <a:r>
              <a:rPr lang="en-US" sz="1400" dirty="0" err="1" smtClean="0"/>
              <a:t>entrega</a:t>
            </a:r>
            <a:r>
              <a:rPr lang="en-US" sz="1400" dirty="0" smtClean="0"/>
              <a:t> de </a:t>
            </a:r>
            <a:r>
              <a:rPr lang="en-US" sz="1400" dirty="0" err="1" smtClean="0"/>
              <a:t>produtos</a:t>
            </a:r>
            <a:r>
              <a:rPr lang="en-US" sz="1400" dirty="0" smtClean="0"/>
              <a:t> e software e de </a:t>
            </a:r>
            <a:r>
              <a:rPr lang="en-US" sz="1400" dirty="0" err="1" smtClean="0"/>
              <a:t>estudantes</a:t>
            </a:r>
            <a:r>
              <a:rPr lang="en-US" sz="1400" dirty="0" smtClean="0"/>
              <a:t> </a:t>
            </a:r>
            <a:r>
              <a:rPr lang="en-US" sz="1400" dirty="0" err="1" smtClean="0"/>
              <a:t>em</a:t>
            </a:r>
            <a:r>
              <a:rPr lang="en-US" sz="1400" dirty="0" smtClean="0"/>
              <a:t> </a:t>
            </a:r>
            <a:r>
              <a:rPr lang="en-US" sz="1400" dirty="0" err="1" smtClean="0"/>
              <a:t>vários</a:t>
            </a:r>
            <a:r>
              <a:rPr lang="en-US" sz="1400" dirty="0" smtClean="0"/>
              <a:t> </a:t>
            </a:r>
            <a:r>
              <a:rPr lang="en-US" sz="1400" dirty="0" err="1" smtClean="0"/>
              <a:t>níveis</a:t>
            </a:r>
            <a:r>
              <a:rPr lang="en-US" sz="1400" dirty="0" smtClean="0"/>
              <a:t> que </a:t>
            </a:r>
            <a:r>
              <a:rPr lang="en-US" sz="1400" dirty="0" err="1" smtClean="0"/>
              <a:t>receberão</a:t>
            </a:r>
            <a:r>
              <a:rPr lang="en-US" sz="1400" dirty="0" smtClean="0"/>
              <a:t> </a:t>
            </a:r>
            <a:r>
              <a:rPr lang="en-US" sz="1400" dirty="0" err="1" smtClean="0"/>
              <a:t>bolsas</a:t>
            </a:r>
            <a:r>
              <a:rPr lang="en-US" sz="1400" dirty="0" smtClean="0"/>
              <a:t> de </a:t>
            </a:r>
            <a:r>
              <a:rPr lang="en-US" sz="1400" dirty="0" err="1" smtClean="0"/>
              <a:t>estudo</a:t>
            </a:r>
            <a:r>
              <a:rPr lang="en-US" sz="1400" dirty="0" smtClean="0"/>
              <a:t>.</a:t>
            </a:r>
          </a:p>
          <a:p>
            <a:pPr lvl="0"/>
            <a:r>
              <a:rPr lang="en-US" sz="1400" dirty="0" err="1" smtClean="0"/>
              <a:t>Usando</a:t>
            </a:r>
            <a:r>
              <a:rPr lang="en-US" sz="1400" dirty="0" smtClean="0"/>
              <a:t> o </a:t>
            </a:r>
            <a:r>
              <a:rPr lang="en-US" sz="1400" dirty="0" err="1" smtClean="0"/>
              <a:t>conceito</a:t>
            </a:r>
            <a:r>
              <a:rPr lang="en-US" sz="1400" dirty="0" smtClean="0"/>
              <a:t> Agile/Scrum </a:t>
            </a:r>
            <a:r>
              <a:rPr lang="en-US" sz="1400" dirty="0" err="1" smtClean="0"/>
              <a:t>dividimos</a:t>
            </a:r>
            <a:r>
              <a:rPr lang="en-US" sz="1400" dirty="0" smtClean="0"/>
              <a:t> o time com </a:t>
            </a:r>
            <a:r>
              <a:rPr lang="en-US" sz="1400" dirty="0" err="1" smtClean="0"/>
              <a:t>os</a:t>
            </a:r>
            <a:r>
              <a:rPr lang="en-US" sz="1400" dirty="0" smtClean="0"/>
              <a:t> </a:t>
            </a:r>
            <a:r>
              <a:rPr lang="en-US" sz="1400" dirty="0" err="1" smtClean="0"/>
              <a:t>seguintes</a:t>
            </a:r>
            <a:r>
              <a:rPr lang="en-US" sz="1400" dirty="0" smtClean="0"/>
              <a:t> </a:t>
            </a:r>
            <a:r>
              <a:rPr lang="en-US" sz="1400" dirty="0" err="1" smtClean="0"/>
              <a:t>integrantes</a:t>
            </a:r>
            <a:r>
              <a:rPr lang="en-US" sz="1400" dirty="0"/>
              <a:t>:</a:t>
            </a:r>
            <a:endParaRPr lang="en-US" sz="1400" dirty="0" smtClean="0"/>
          </a:p>
          <a:p>
            <a:pPr lvl="0"/>
            <a:endParaRPr lang="en-US" sz="1400" dirty="0"/>
          </a:p>
          <a:p>
            <a:pPr lvl="0"/>
            <a:endParaRPr lang="pt-BR" sz="1400" dirty="0" smtClean="0"/>
          </a:p>
          <a:p>
            <a:pPr lvl="1"/>
            <a:endParaRPr lang="pt-BR" sz="1400" dirty="0" smtClean="0"/>
          </a:p>
          <a:p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14283" y="3558466"/>
            <a:ext cx="4073205" cy="2007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"/>
              <a:defRPr sz="28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1pPr>
            <a:lvl2pPr marL="542925" indent="-2778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600" kern="1200">
                <a:solidFill>
                  <a:srgbClr val="009EE0"/>
                </a:solidFill>
                <a:latin typeface="Futura Md BT" pitchFamily="34" charset="0"/>
                <a:ea typeface="+mn-ea"/>
                <a:cs typeface="+mn-cs"/>
              </a:defRPr>
            </a:lvl2pPr>
            <a:lvl3pPr marL="808038" indent="-2651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4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3pPr>
            <a:lvl4pPr marL="989013" indent="-180975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200" kern="1200">
                <a:solidFill>
                  <a:srgbClr val="009EE0"/>
                </a:solidFill>
                <a:latin typeface="Futura Md BT" pitchFamily="34" charset="0"/>
                <a:ea typeface="+mn-ea"/>
                <a:cs typeface="+mn-cs"/>
              </a:defRPr>
            </a:lvl4pPr>
            <a:lvl5pPr marL="1169988" indent="-180975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0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Product Owner</a:t>
            </a:r>
            <a:r>
              <a:rPr lang="en-US" sz="1400" dirty="0" smtClean="0"/>
              <a:t>: </a:t>
            </a:r>
            <a:r>
              <a:rPr lang="en-US" sz="1400" dirty="0" err="1" smtClean="0"/>
              <a:t>Profissional</a:t>
            </a:r>
            <a:r>
              <a:rPr lang="en-US" sz="1400" dirty="0" smtClean="0"/>
              <a:t> da UNESP de </a:t>
            </a:r>
            <a:r>
              <a:rPr lang="en-US" sz="1400" dirty="0" err="1" smtClean="0"/>
              <a:t>Jaboticabal</a:t>
            </a:r>
            <a:r>
              <a:rPr lang="en-US" sz="1400" dirty="0" smtClean="0"/>
              <a:t> </a:t>
            </a:r>
            <a:r>
              <a:rPr lang="en-US" sz="1400" dirty="0" err="1" smtClean="0"/>
              <a:t>integrande</a:t>
            </a:r>
            <a:r>
              <a:rPr lang="en-US" sz="1400" dirty="0" smtClean="0"/>
              <a:t> do Centro de </a:t>
            </a:r>
            <a:r>
              <a:rPr lang="en-US" sz="1400" dirty="0" err="1" smtClean="0"/>
              <a:t>Geoprocessamento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b="1" dirty="0" smtClean="0"/>
              <a:t>Scrum Master</a:t>
            </a:r>
            <a:r>
              <a:rPr lang="en-US" sz="1400" dirty="0" smtClean="0"/>
              <a:t>: </a:t>
            </a:r>
            <a:r>
              <a:rPr lang="en-US" sz="1400" dirty="0" err="1" smtClean="0"/>
              <a:t>Profissional</a:t>
            </a:r>
            <a:r>
              <a:rPr lang="en-US" sz="1400" dirty="0" smtClean="0"/>
              <a:t> da </a:t>
            </a:r>
            <a:r>
              <a:rPr lang="en-US" sz="1400" dirty="0" err="1" smtClean="0"/>
              <a:t>DocBrasil</a:t>
            </a:r>
            <a:r>
              <a:rPr lang="en-US" sz="1400" dirty="0" smtClean="0"/>
              <a:t> com </a:t>
            </a:r>
            <a:r>
              <a:rPr lang="en-US" sz="1400" dirty="0" err="1" smtClean="0"/>
              <a:t>experiência</a:t>
            </a:r>
            <a:r>
              <a:rPr lang="en-US" sz="1400" dirty="0" smtClean="0"/>
              <a:t> de </a:t>
            </a:r>
            <a:r>
              <a:rPr lang="en-US" sz="1400" dirty="0" err="1" smtClean="0"/>
              <a:t>mercado</a:t>
            </a:r>
            <a:r>
              <a:rPr lang="en-US" sz="1400" dirty="0" smtClean="0"/>
              <a:t>.</a:t>
            </a:r>
          </a:p>
          <a:p>
            <a:endParaRPr lang="pt-BR" sz="16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422400" y="2868917"/>
            <a:ext cx="4489253" cy="386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"/>
              <a:defRPr sz="28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1pPr>
            <a:lvl2pPr marL="542925" indent="-2778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600" kern="1200">
                <a:solidFill>
                  <a:srgbClr val="009EE0"/>
                </a:solidFill>
                <a:latin typeface="Futura Md BT" pitchFamily="34" charset="0"/>
                <a:ea typeface="+mn-ea"/>
                <a:cs typeface="+mn-cs"/>
              </a:defRPr>
            </a:lvl2pPr>
            <a:lvl3pPr marL="808038" indent="-265113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4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3pPr>
            <a:lvl4pPr marL="989013" indent="-180975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200" kern="1200">
                <a:solidFill>
                  <a:srgbClr val="009EE0"/>
                </a:solidFill>
                <a:latin typeface="Futura Md BT" pitchFamily="34" charset="0"/>
                <a:ea typeface="+mn-ea"/>
                <a:cs typeface="+mn-cs"/>
              </a:defRPr>
            </a:lvl4pPr>
            <a:lvl5pPr marL="1169988" indent="-180975" algn="l" defTabSz="914400" rtl="0" eaLnBrk="1" latinLnBrk="0" hangingPunct="1">
              <a:spcBef>
                <a:spcPct val="20000"/>
              </a:spcBef>
              <a:buSzPct val="88000"/>
              <a:buFont typeface="Wingdings 3" pitchFamily="18" charset="2"/>
              <a:buChar char="}"/>
              <a:defRPr sz="2000" kern="1200">
                <a:solidFill>
                  <a:srgbClr val="0089C0"/>
                </a:solidFill>
                <a:latin typeface="Futura Md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Time Scrum</a:t>
            </a:r>
          </a:p>
          <a:p>
            <a:pPr lvl="1"/>
            <a:r>
              <a:rPr lang="en-US" sz="1400" b="1" dirty="0" err="1" smtClean="0"/>
              <a:t>DocBrasil</a:t>
            </a:r>
            <a:endParaRPr lang="en-US" sz="1400" b="1" dirty="0" smtClean="0"/>
          </a:p>
          <a:p>
            <a:pPr lvl="2"/>
            <a:r>
              <a:rPr lang="en-US" sz="1400" dirty="0" err="1" smtClean="0"/>
              <a:t>Gerente</a:t>
            </a:r>
            <a:r>
              <a:rPr lang="en-US" sz="1400" dirty="0" smtClean="0"/>
              <a:t> de </a:t>
            </a:r>
            <a:r>
              <a:rPr lang="en-US" sz="1400" dirty="0" err="1" smtClean="0"/>
              <a:t>Desenvolvimento</a:t>
            </a:r>
            <a:endParaRPr lang="en-US" sz="1400" dirty="0" smtClean="0"/>
          </a:p>
          <a:p>
            <a:pPr lvl="2"/>
            <a:r>
              <a:rPr lang="en-US" sz="1400" dirty="0" err="1" smtClean="0"/>
              <a:t>Desenvolvedor</a:t>
            </a:r>
            <a:r>
              <a:rPr lang="en-US" sz="1400" dirty="0" smtClean="0"/>
              <a:t> Senior </a:t>
            </a:r>
            <a:r>
              <a:rPr lang="mr-IN" sz="1400" dirty="0" smtClean="0"/>
              <a:t>–</a:t>
            </a:r>
            <a:r>
              <a:rPr lang="en-US" sz="1400" dirty="0" smtClean="0"/>
              <a:t> Backend</a:t>
            </a:r>
          </a:p>
          <a:p>
            <a:pPr lvl="2"/>
            <a:r>
              <a:rPr lang="en-US" sz="1400" dirty="0" err="1"/>
              <a:t>Desenvolvedor</a:t>
            </a:r>
            <a:r>
              <a:rPr lang="en-US" sz="1400" dirty="0"/>
              <a:t> Senior - Backend</a:t>
            </a:r>
            <a:endParaRPr lang="pt-BR" sz="1400" dirty="0"/>
          </a:p>
          <a:p>
            <a:pPr lvl="2"/>
            <a:r>
              <a:rPr lang="pt-BR" sz="1400" dirty="0" smtClean="0"/>
              <a:t>Web front-</a:t>
            </a:r>
            <a:r>
              <a:rPr lang="pt-BR" sz="1400" dirty="0" err="1" smtClean="0"/>
              <a:t>end</a:t>
            </a:r>
            <a:r>
              <a:rPr lang="pt-BR" sz="1400" dirty="0"/>
              <a:t> </a:t>
            </a:r>
            <a:r>
              <a:rPr lang="pt-BR" sz="1400" dirty="0" smtClean="0"/>
              <a:t>designer e desenvolvedor</a:t>
            </a:r>
          </a:p>
          <a:p>
            <a:pPr lvl="2"/>
            <a:r>
              <a:rPr lang="pt-BR" sz="1400" dirty="0" smtClean="0"/>
              <a:t>Desenvolvedor </a:t>
            </a:r>
            <a:r>
              <a:rPr lang="pt-BR" sz="1400" dirty="0" err="1" smtClean="0"/>
              <a:t>Android</a:t>
            </a:r>
            <a:endParaRPr lang="pt-BR" sz="1400" dirty="0" smtClean="0"/>
          </a:p>
          <a:p>
            <a:pPr lvl="2"/>
            <a:r>
              <a:rPr lang="pt-BR" sz="1400" dirty="0" smtClean="0"/>
              <a:t>Desenvolvedor iOS</a:t>
            </a:r>
          </a:p>
          <a:p>
            <a:pPr lvl="1"/>
            <a:r>
              <a:rPr lang="pt-BR" sz="1400" dirty="0" smtClean="0"/>
              <a:t>Bolsa de Estudos para Universidade de Pernambuco</a:t>
            </a:r>
          </a:p>
          <a:p>
            <a:pPr lvl="2"/>
            <a:r>
              <a:rPr lang="pt-BR" sz="1400" dirty="0" smtClean="0"/>
              <a:t>3 </a:t>
            </a:r>
            <a:r>
              <a:rPr lang="pt-BR" sz="1400" dirty="0" err="1" smtClean="0"/>
              <a:t>Testers</a:t>
            </a:r>
            <a:r>
              <a:rPr lang="pt-BR" sz="1400" dirty="0" smtClean="0"/>
              <a:t> (</a:t>
            </a:r>
            <a:r>
              <a:rPr lang="pt-BR" sz="1400" dirty="0" err="1" smtClean="0"/>
              <a:t>Quality</a:t>
            </a:r>
            <a:r>
              <a:rPr lang="pt-BR" sz="1400" dirty="0" smtClean="0"/>
              <a:t> </a:t>
            </a:r>
            <a:r>
              <a:rPr lang="pt-BR" sz="1400" dirty="0" err="1" smtClean="0"/>
              <a:t>Assurance</a:t>
            </a:r>
            <a:r>
              <a:rPr lang="pt-BR" sz="1400" dirty="0" smtClean="0"/>
              <a:t>)</a:t>
            </a:r>
          </a:p>
          <a:p>
            <a:pPr lvl="2"/>
            <a:r>
              <a:rPr lang="pt-BR" sz="1400" dirty="0" smtClean="0"/>
              <a:t>1 Engenheiro de Suporte</a:t>
            </a:r>
          </a:p>
          <a:p>
            <a:pPr lvl="1"/>
            <a:r>
              <a:rPr lang="pt-BR" sz="1400" dirty="0" smtClean="0"/>
              <a:t>Bolsa de Estudos para UNESP de Jaboticabal</a:t>
            </a:r>
          </a:p>
          <a:p>
            <a:pPr lvl="2"/>
            <a:r>
              <a:rPr lang="pt-BR" sz="1400" dirty="0"/>
              <a:t>3</a:t>
            </a:r>
            <a:r>
              <a:rPr lang="pt-BR" sz="1400" dirty="0" smtClean="0"/>
              <a:t> Engenheiros de Suporte e Treinamento</a:t>
            </a:r>
          </a:p>
          <a:p>
            <a:endParaRPr lang="pt-BR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87487" y="2958056"/>
            <a:ext cx="0" cy="377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0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Investimento</a:t>
            </a:r>
            <a:endParaRPr lang="pt-BR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0" y="1363646"/>
            <a:ext cx="9144000" cy="5293573"/>
          </a:xfrm>
        </p:spPr>
        <p:txBody>
          <a:bodyPr>
            <a:noAutofit/>
          </a:bodyPr>
          <a:lstStyle/>
          <a:p>
            <a:pPr lvl="0"/>
            <a:r>
              <a:rPr lang="en-US" sz="2400" dirty="0" smtClean="0"/>
              <a:t>O </a:t>
            </a:r>
            <a:r>
              <a:rPr lang="en-US" sz="2400" dirty="0" err="1" smtClean="0"/>
              <a:t>investimento</a:t>
            </a:r>
            <a:r>
              <a:rPr lang="en-US" sz="2400" dirty="0" smtClean="0"/>
              <a:t> </a:t>
            </a:r>
            <a:r>
              <a:rPr lang="en-US" sz="2400" dirty="0" err="1" smtClean="0"/>
              <a:t>é</a:t>
            </a:r>
            <a:r>
              <a:rPr lang="en-US" sz="2400" dirty="0" smtClean="0"/>
              <a:t> </a:t>
            </a:r>
            <a:r>
              <a:rPr lang="en-US" sz="2400" dirty="0" err="1" smtClean="0"/>
              <a:t>dividido</a:t>
            </a:r>
            <a:r>
              <a:rPr lang="en-US" sz="2400" dirty="0" smtClean="0"/>
              <a:t> </a:t>
            </a:r>
            <a:r>
              <a:rPr lang="en-US" sz="2400" dirty="0" err="1" smtClean="0"/>
              <a:t>nas</a:t>
            </a:r>
            <a:r>
              <a:rPr lang="en-US" sz="2400" dirty="0" smtClean="0"/>
              <a:t> </a:t>
            </a:r>
            <a:r>
              <a:rPr lang="en-US" sz="2400" dirty="0" err="1" smtClean="0"/>
              <a:t>seguintes</a:t>
            </a:r>
            <a:r>
              <a:rPr lang="en-US" sz="2400" dirty="0" smtClean="0"/>
              <a:t> </a:t>
            </a:r>
            <a:r>
              <a:rPr lang="en-US" sz="2400" dirty="0" err="1" smtClean="0"/>
              <a:t>áreas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b="1" dirty="0" err="1" smtClean="0"/>
              <a:t>Investimento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Inicia</a:t>
            </a:r>
            <a:r>
              <a:rPr lang="en-US" sz="2400" dirty="0" err="1" smtClean="0"/>
              <a:t>l</a:t>
            </a:r>
            <a:r>
              <a:rPr lang="en-US" sz="2400" dirty="0" smtClean="0"/>
              <a:t>: </a:t>
            </a:r>
            <a:r>
              <a:rPr lang="en-US" sz="2400" dirty="0" err="1" smtClean="0"/>
              <a:t>computadores</a:t>
            </a:r>
            <a:r>
              <a:rPr lang="en-US" sz="2400" dirty="0" smtClean="0"/>
              <a:t> e </a:t>
            </a:r>
            <a:r>
              <a:rPr lang="en-US" sz="2400" dirty="0" err="1" smtClean="0"/>
              <a:t>licensas</a:t>
            </a:r>
            <a:r>
              <a:rPr lang="en-US" sz="2400" dirty="0" smtClean="0"/>
              <a:t> de software para o </a:t>
            </a:r>
            <a:r>
              <a:rPr lang="en-US" sz="2400" dirty="0" err="1" smtClean="0"/>
              <a:t>desenvolvimento</a:t>
            </a:r>
            <a:endParaRPr lang="en-US" sz="2400" dirty="0" smtClean="0"/>
          </a:p>
          <a:p>
            <a:pPr lvl="1"/>
            <a:r>
              <a:rPr lang="en-US" sz="2400" b="1" dirty="0" err="1" smtClean="0"/>
              <a:t>Custos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pessoal</a:t>
            </a:r>
            <a:r>
              <a:rPr lang="en-US" sz="2400" dirty="0" smtClean="0"/>
              <a:t>: o </a:t>
            </a:r>
            <a:r>
              <a:rPr lang="en-US" sz="2400" dirty="0" err="1" smtClean="0"/>
              <a:t>custo</a:t>
            </a:r>
            <a:r>
              <a:rPr lang="en-US" sz="2400" dirty="0" smtClean="0"/>
              <a:t> da </a:t>
            </a:r>
            <a:r>
              <a:rPr lang="en-US" sz="2400" dirty="0" err="1" smtClean="0"/>
              <a:t>contratação</a:t>
            </a:r>
            <a:r>
              <a:rPr lang="en-US" sz="2400" dirty="0" smtClean="0"/>
              <a:t> dos </a:t>
            </a:r>
            <a:r>
              <a:rPr lang="en-US" sz="2400" dirty="0" err="1" smtClean="0"/>
              <a:t>profissionais</a:t>
            </a:r>
            <a:r>
              <a:rPr lang="en-US" sz="2400" dirty="0" smtClean="0"/>
              <a:t> que </a:t>
            </a:r>
            <a:r>
              <a:rPr lang="en-US" sz="2400" dirty="0" err="1" smtClean="0"/>
              <a:t>irão</a:t>
            </a:r>
            <a:r>
              <a:rPr lang="en-US" sz="2400" dirty="0" smtClean="0"/>
              <a:t> </a:t>
            </a:r>
            <a:r>
              <a:rPr lang="en-US" sz="2400" dirty="0" err="1" smtClean="0"/>
              <a:t>criar</a:t>
            </a:r>
            <a:r>
              <a:rPr lang="en-US" sz="2400" dirty="0" smtClean="0"/>
              <a:t> o </a:t>
            </a:r>
            <a:r>
              <a:rPr lang="en-US" sz="2400" dirty="0" err="1" smtClean="0"/>
              <a:t>produto</a:t>
            </a:r>
            <a:r>
              <a:rPr lang="en-US" sz="2400" dirty="0" smtClean="0"/>
              <a:t> </a:t>
            </a:r>
            <a:r>
              <a:rPr lang="en-US" sz="2400" dirty="0" err="1" smtClean="0"/>
              <a:t>Propriedade</a:t>
            </a:r>
            <a:r>
              <a:rPr lang="en-US" sz="2400" dirty="0" smtClean="0"/>
              <a:t> Amiga</a:t>
            </a:r>
          </a:p>
          <a:p>
            <a:pPr lvl="1"/>
            <a:r>
              <a:rPr lang="en-US" sz="2400" b="1" dirty="0" err="1" smtClean="0"/>
              <a:t>Custos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infraestrutura</a:t>
            </a:r>
            <a:r>
              <a:rPr lang="en-US" sz="2400" dirty="0" smtClean="0"/>
              <a:t>: o </a:t>
            </a:r>
            <a:r>
              <a:rPr lang="en-US" sz="2400" dirty="0" err="1" smtClean="0"/>
              <a:t>custo</a:t>
            </a:r>
            <a:r>
              <a:rPr lang="en-US" sz="2400" dirty="0" smtClean="0"/>
              <a:t> da </a:t>
            </a:r>
            <a:r>
              <a:rPr lang="en-US" sz="2400" dirty="0" err="1" smtClean="0"/>
              <a:t>infraestrutura</a:t>
            </a:r>
            <a:r>
              <a:rPr lang="en-US" sz="2400" dirty="0" smtClean="0"/>
              <a:t> para o </a:t>
            </a:r>
            <a:r>
              <a:rPr lang="en-US" sz="2400" dirty="0" err="1" smtClean="0"/>
              <a:t>desenvolviento</a:t>
            </a:r>
            <a:r>
              <a:rPr lang="en-US" sz="2400" dirty="0" smtClean="0"/>
              <a:t> e </a:t>
            </a:r>
            <a:r>
              <a:rPr lang="en-US" sz="2400" dirty="0" err="1" smtClean="0"/>
              <a:t>uso</a:t>
            </a:r>
            <a:r>
              <a:rPr lang="en-US" sz="2400" dirty="0" smtClean="0"/>
              <a:t> do </a:t>
            </a:r>
            <a:r>
              <a:rPr lang="en-US" sz="2400" dirty="0" err="1" smtClean="0"/>
              <a:t>produto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ambiente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núvem</a:t>
            </a:r>
            <a:r>
              <a:rPr lang="en-US" sz="2400" dirty="0" smtClean="0"/>
              <a:t> (cloud)</a:t>
            </a:r>
          </a:p>
          <a:p>
            <a:r>
              <a:rPr lang="en-US" sz="2400" dirty="0" err="1" smtClean="0"/>
              <a:t>Considerações</a:t>
            </a:r>
            <a:endParaRPr lang="en-US" sz="2400" dirty="0" smtClean="0"/>
          </a:p>
          <a:p>
            <a:pPr lvl="1"/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valores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incluem</a:t>
            </a:r>
            <a:r>
              <a:rPr lang="en-US" sz="2400" dirty="0" smtClean="0"/>
              <a:t> as </a:t>
            </a:r>
            <a:r>
              <a:rPr lang="en-US" sz="2400" dirty="0" err="1" smtClean="0"/>
              <a:t>taxas</a:t>
            </a:r>
            <a:r>
              <a:rPr lang="en-US" sz="2400" dirty="0" smtClean="0"/>
              <a:t> que </a:t>
            </a:r>
            <a:r>
              <a:rPr lang="en-US" sz="2400" dirty="0" err="1" smtClean="0"/>
              <a:t>serão</a:t>
            </a:r>
            <a:r>
              <a:rPr lang="en-US" sz="2400" dirty="0" smtClean="0"/>
              <a:t> </a:t>
            </a:r>
            <a:r>
              <a:rPr lang="en-US" sz="2400" dirty="0" err="1" smtClean="0"/>
              <a:t>calculadas</a:t>
            </a:r>
            <a:r>
              <a:rPr lang="en-US" sz="2400" dirty="0" smtClean="0"/>
              <a:t> pela FUNEP</a:t>
            </a:r>
          </a:p>
          <a:p>
            <a:pPr lvl="1"/>
            <a:r>
              <a:rPr lang="pt-BR" sz="2400" dirty="0" smtClean="0"/>
              <a:t>Os valores são projetados para 5 anos de projeto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588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pt-BR" dirty="0" smtClean="0"/>
              <a:t>Investimento - Aplicativo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89" y="1295400"/>
            <a:ext cx="3951211" cy="1214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71108"/>
            <a:ext cx="5029200" cy="5749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66309"/>
            <a:ext cx="2419461" cy="177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Investimento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Centro de </a:t>
            </a:r>
            <a:r>
              <a:rPr lang="en-US" dirty="0" err="1" smtClean="0"/>
              <a:t>Treinamento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 smtClean="0"/>
          </a:p>
          <a:p>
            <a:pPr marL="0" indent="0">
              <a:buNone/>
            </a:pPr>
            <a:r>
              <a:rPr lang="pt-BR" sz="7200" dirty="0" smtClean="0"/>
              <a:t>Estrutura</a:t>
            </a:r>
            <a:r>
              <a:rPr lang="pt-BR" sz="7200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pt-BR" sz="7200" dirty="0" smtClean="0"/>
              <a:t>Sala de Aula com infraestrutura informatizada com capacidade para 35 alunos</a:t>
            </a:r>
          </a:p>
          <a:p>
            <a:pPr>
              <a:buFont typeface="Wingdings" pitchFamily="2" charset="2"/>
              <a:buChar char="ü"/>
            </a:pPr>
            <a:r>
              <a:rPr lang="pt-BR" sz="7200" dirty="0" smtClean="0"/>
              <a:t>Sala de Equipamentos</a:t>
            </a:r>
          </a:p>
          <a:p>
            <a:pPr>
              <a:buFont typeface="Wingdings" pitchFamily="2" charset="2"/>
              <a:buChar char="ü"/>
            </a:pPr>
            <a:r>
              <a:rPr lang="pt-BR" sz="7200" dirty="0" smtClean="0"/>
              <a:t>Cozinha equipada</a:t>
            </a:r>
            <a:endParaRPr lang="pt-BR" sz="7200" dirty="0"/>
          </a:p>
          <a:p>
            <a:pPr>
              <a:buFont typeface="Wingdings" pitchFamily="2" charset="2"/>
              <a:buChar char="ü"/>
            </a:pPr>
            <a:r>
              <a:rPr lang="pt-BR" sz="7200" dirty="0" smtClean="0"/>
              <a:t>Jardim </a:t>
            </a:r>
          </a:p>
          <a:p>
            <a:pPr>
              <a:buFont typeface="Wingdings" pitchFamily="2" charset="2"/>
              <a:buChar char="ü"/>
            </a:pPr>
            <a:r>
              <a:rPr lang="pt-BR" sz="7200" dirty="0" smtClean="0"/>
              <a:t>Projetos:</a:t>
            </a:r>
          </a:p>
          <a:p>
            <a:pPr>
              <a:buFont typeface="Wingdings" pitchFamily="2" charset="2"/>
              <a:buChar char="ü"/>
            </a:pPr>
            <a:r>
              <a:rPr lang="en-US" sz="7200" dirty="0" err="1" smtClean="0"/>
              <a:t>Ensino-Aprendizagem</a:t>
            </a:r>
            <a:r>
              <a:rPr lang="en-US" sz="7200" dirty="0" smtClean="0"/>
              <a:t>: 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 err="1" smtClean="0"/>
              <a:t>Aulas</a:t>
            </a:r>
            <a:r>
              <a:rPr lang="en-US" sz="7200" dirty="0" smtClean="0"/>
              <a:t> </a:t>
            </a:r>
            <a:r>
              <a:rPr lang="en-US" sz="7200" dirty="0" err="1" smtClean="0"/>
              <a:t>para</a:t>
            </a:r>
            <a:r>
              <a:rPr lang="en-US" sz="7200" dirty="0" smtClean="0"/>
              <a:t> </a:t>
            </a:r>
            <a:r>
              <a:rPr lang="en-US" sz="7200" dirty="0" err="1" smtClean="0"/>
              <a:t>os</a:t>
            </a:r>
            <a:r>
              <a:rPr lang="en-US" sz="7200" dirty="0" smtClean="0"/>
              <a:t> </a:t>
            </a:r>
            <a:r>
              <a:rPr lang="en-US" sz="7200" dirty="0" err="1" smtClean="0"/>
              <a:t>Cursos</a:t>
            </a:r>
            <a:r>
              <a:rPr lang="en-US" sz="7200" dirty="0" smtClean="0"/>
              <a:t> de </a:t>
            </a:r>
            <a:r>
              <a:rPr lang="en-US" sz="7200" dirty="0" err="1" smtClean="0"/>
              <a:t>Agronomia</a:t>
            </a:r>
            <a:r>
              <a:rPr lang="en-US" sz="7200" dirty="0" smtClean="0"/>
              <a:t>, </a:t>
            </a:r>
            <a:r>
              <a:rPr lang="en-US" sz="7200" dirty="0" err="1" smtClean="0"/>
              <a:t>Zootecnia</a:t>
            </a:r>
            <a:r>
              <a:rPr lang="en-US" sz="7200" dirty="0" smtClean="0"/>
              <a:t>, </a:t>
            </a:r>
            <a:r>
              <a:rPr lang="en-US" sz="7200" dirty="0" err="1" smtClean="0"/>
              <a:t>Ciências</a:t>
            </a:r>
            <a:r>
              <a:rPr lang="en-US" sz="7200" dirty="0" smtClean="0"/>
              <a:t> </a:t>
            </a:r>
            <a:r>
              <a:rPr lang="en-US" sz="7200" dirty="0" err="1" smtClean="0"/>
              <a:t>Biológicas</a:t>
            </a:r>
            <a:r>
              <a:rPr lang="en-US" sz="7200" dirty="0" smtClean="0"/>
              <a:t>, </a:t>
            </a:r>
            <a:r>
              <a:rPr lang="en-US" sz="7200" dirty="0" err="1" smtClean="0"/>
              <a:t>Adminsitração</a:t>
            </a:r>
            <a:r>
              <a:rPr lang="en-US" sz="7200" dirty="0" smtClean="0"/>
              <a:t> e </a:t>
            </a:r>
            <a:r>
              <a:rPr lang="en-US" sz="7200" dirty="0" err="1" smtClean="0"/>
              <a:t>Veterinária</a:t>
            </a:r>
            <a:endParaRPr lang="en-US" sz="7200" dirty="0" smtClean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 err="1" smtClean="0"/>
              <a:t>Treinamentos</a:t>
            </a:r>
            <a:r>
              <a:rPr lang="en-US" sz="7200" dirty="0" smtClean="0"/>
              <a:t> </a:t>
            </a:r>
            <a:r>
              <a:rPr lang="en-US" sz="7200" dirty="0" err="1" smtClean="0"/>
              <a:t>Técnicos</a:t>
            </a:r>
            <a:r>
              <a:rPr lang="en-US" sz="7200" dirty="0" smtClean="0"/>
              <a:t>: </a:t>
            </a:r>
            <a:r>
              <a:rPr lang="pt-BR" sz="7200" dirty="0" smtClean="0"/>
              <a:t>treinar </a:t>
            </a:r>
            <a:r>
              <a:rPr lang="pt-BR" sz="7200" dirty="0"/>
              <a:t>as pessoas para </a:t>
            </a:r>
            <a:r>
              <a:rPr lang="pt-BR" sz="7200" dirty="0" smtClean="0"/>
              <a:t>diversos fins na área de </a:t>
            </a:r>
            <a:r>
              <a:rPr lang="pt-BR" sz="7200" dirty="0" err="1" smtClean="0"/>
              <a:t>geomática</a:t>
            </a:r>
            <a:r>
              <a:rPr lang="pt-BR" sz="7200" dirty="0" smtClean="0"/>
              <a:t>, sensoriamento remoto, Agricultura de Precisão, Compreender termos e conceitos sobre o meio ambiente. </a:t>
            </a:r>
          </a:p>
          <a:p>
            <a:pPr marL="0" indent="0">
              <a:buNone/>
            </a:pPr>
            <a:r>
              <a:rPr lang="en-US" sz="7200" dirty="0" err="1" smtClean="0"/>
              <a:t>Investimento</a:t>
            </a:r>
            <a:r>
              <a:rPr lang="en-US" sz="7200" dirty="0" smtClean="0"/>
              <a:t> </a:t>
            </a:r>
            <a:r>
              <a:rPr lang="en-US" sz="7200" dirty="0" err="1" smtClean="0"/>
              <a:t>Infraestrutura</a:t>
            </a:r>
            <a:r>
              <a:rPr lang="en-US" sz="7200" dirty="0" smtClean="0"/>
              <a:t> – R$ 1200.000,00</a:t>
            </a:r>
            <a:endParaRPr lang="pt-BR" sz="7200" dirty="0"/>
          </a:p>
        </p:txBody>
      </p:sp>
    </p:spTree>
    <p:extLst>
      <p:ext uri="{BB962C8B-B14F-4D97-AF65-F5344CB8AC3E}">
        <p14:creationId xmlns:p14="http://schemas.microsoft.com/office/powerpoint/2010/main" val="3795832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Contrapartida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Treinar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Policiais</a:t>
            </a:r>
            <a:r>
              <a:rPr lang="en-US" dirty="0" smtClean="0"/>
              <a:t> </a:t>
            </a:r>
            <a:r>
              <a:rPr lang="en-US" dirty="0" err="1" smtClean="0"/>
              <a:t>Ambientais</a:t>
            </a:r>
            <a:endParaRPr lang="en-US" dirty="0" smtClean="0"/>
          </a:p>
          <a:p>
            <a:r>
              <a:rPr lang="en-US" dirty="0" err="1" smtClean="0"/>
              <a:t>Uso</a:t>
            </a:r>
            <a:r>
              <a:rPr lang="en-US" dirty="0" smtClean="0"/>
              <a:t> do </a:t>
            </a:r>
            <a:r>
              <a:rPr lang="en-US" dirty="0" err="1" smtClean="0"/>
              <a:t>aplicativo</a:t>
            </a:r>
            <a:endParaRPr lang="en-US" dirty="0" smtClean="0"/>
          </a:p>
          <a:p>
            <a:r>
              <a:rPr lang="en-US" dirty="0" err="1" smtClean="0"/>
              <a:t>Cursos</a:t>
            </a:r>
            <a:r>
              <a:rPr lang="en-US" dirty="0" smtClean="0"/>
              <a:t> com </a:t>
            </a:r>
            <a:r>
              <a:rPr lang="en-US" dirty="0" err="1" smtClean="0"/>
              <a:t>diversas</a:t>
            </a:r>
            <a:r>
              <a:rPr lang="en-US" dirty="0" smtClean="0"/>
              <a:t> </a:t>
            </a:r>
            <a:r>
              <a:rPr lang="en-US" dirty="0" err="1" smtClean="0"/>
              <a:t>temáticas</a:t>
            </a:r>
            <a:r>
              <a:rPr lang="en-US" dirty="0" smtClean="0"/>
              <a:t> de </a:t>
            </a:r>
            <a:r>
              <a:rPr lang="en-US" dirty="0" err="1" smtClean="0"/>
              <a:t>interesse</a:t>
            </a:r>
            <a:r>
              <a:rPr lang="en-US" dirty="0" smtClean="0"/>
              <a:t> da </a:t>
            </a:r>
            <a:r>
              <a:rPr lang="en-US" dirty="0" err="1" smtClean="0"/>
              <a:t>Policia</a:t>
            </a:r>
            <a:r>
              <a:rPr lang="en-US" dirty="0" smtClean="0"/>
              <a:t> </a:t>
            </a:r>
            <a:r>
              <a:rPr lang="en-US" dirty="0" err="1" smtClean="0"/>
              <a:t>Ambiental</a:t>
            </a:r>
            <a:r>
              <a:rPr lang="en-US" dirty="0" smtClean="0"/>
              <a:t> – </a:t>
            </a:r>
            <a:r>
              <a:rPr lang="en-US" dirty="0" err="1" smtClean="0"/>
              <a:t>cronograma</a:t>
            </a:r>
            <a:r>
              <a:rPr lang="en-US" dirty="0" smtClean="0"/>
              <a:t> de </a:t>
            </a:r>
            <a:r>
              <a:rPr lang="en-US" dirty="0" err="1" smtClean="0"/>
              <a:t>cursos</a:t>
            </a:r>
            <a:r>
              <a:rPr lang="en-US" dirty="0" smtClean="0"/>
              <a:t> e </a:t>
            </a:r>
            <a:r>
              <a:rPr lang="en-US" dirty="0" err="1" smtClean="0"/>
              <a:t>treinamentos</a:t>
            </a:r>
            <a:r>
              <a:rPr lang="en-US" dirty="0" smtClean="0"/>
              <a:t> </a:t>
            </a:r>
            <a:r>
              <a:rPr lang="en-US" dirty="0" err="1" smtClean="0"/>
              <a:t>técnicos</a:t>
            </a:r>
            <a:r>
              <a:rPr lang="en-US" dirty="0" smtClean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305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" y="27791"/>
            <a:ext cx="2895600" cy="3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00400" y="1189054"/>
            <a:ext cx="2827604" cy="6096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Parceiros</a:t>
            </a:r>
            <a:endParaRPr lang="pt-BR" b="1" dirty="0"/>
          </a:p>
        </p:txBody>
      </p:sp>
      <p:pic>
        <p:nvPicPr>
          <p:cNvPr id="4" name="Imagem 4" descr="logounesp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6" y="4442726"/>
            <a:ext cx="2141485" cy="76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://www3.policiamilitar.sp.gov.br/unidades/cpamb/images/tiny%20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6" y="3584809"/>
            <a:ext cx="1897664" cy="9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l_fcav.gi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28" y="4021237"/>
            <a:ext cx="914333" cy="8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415924"/>
            <a:ext cx="1981200" cy="105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088108"/>
            <a:ext cx="1513092" cy="872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646" y="3731738"/>
            <a:ext cx="3537801" cy="71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117165"/>
            <a:ext cx="1823145" cy="709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24139"/>
            <a:ext cx="994267" cy="124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Resultado de imagem para Mapa do Japã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979" y="48292"/>
            <a:ext cx="3021264" cy="33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27791"/>
            <a:ext cx="670559" cy="46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15" y="116597"/>
            <a:ext cx="854985" cy="569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00" y="5139787"/>
            <a:ext cx="1010041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81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38100"/>
            <a:ext cx="8229600" cy="1143000"/>
          </a:xfrm>
        </p:spPr>
        <p:txBody>
          <a:bodyPr/>
          <a:lstStyle/>
          <a:p>
            <a:r>
              <a:rPr lang="en-US" dirty="0" err="1" smtClean="0"/>
              <a:t>Histórico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800" y="1143000"/>
            <a:ext cx="8839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 err="1" smtClean="0"/>
              <a:t>Parceria</a:t>
            </a:r>
            <a:r>
              <a:rPr lang="en-US" dirty="0" smtClean="0"/>
              <a:t> da </a:t>
            </a:r>
            <a:r>
              <a:rPr lang="en-US" b="1" dirty="0" smtClean="0"/>
              <a:t>UNESP-FCAV</a:t>
            </a:r>
            <a:r>
              <a:rPr lang="en-US" dirty="0" smtClean="0"/>
              <a:t> com a </a:t>
            </a:r>
            <a:r>
              <a:rPr lang="en-US" dirty="0" err="1" smtClean="0"/>
              <a:t>Polícia</a:t>
            </a:r>
            <a:r>
              <a:rPr lang="en-US" dirty="0" smtClean="0"/>
              <a:t> </a:t>
            </a:r>
            <a:r>
              <a:rPr lang="en-US" dirty="0" err="1" smtClean="0"/>
              <a:t>Militar</a:t>
            </a:r>
            <a:r>
              <a:rPr lang="en-US" dirty="0" smtClean="0"/>
              <a:t> do Estado de São Paulo – </a:t>
            </a:r>
            <a:r>
              <a:rPr lang="en-US" b="1" dirty="0" err="1" smtClean="0"/>
              <a:t>Policiamento</a:t>
            </a:r>
            <a:r>
              <a:rPr lang="en-US" b="1" dirty="0" smtClean="0"/>
              <a:t> </a:t>
            </a:r>
            <a:r>
              <a:rPr lang="en-US" b="1" dirty="0" err="1" smtClean="0"/>
              <a:t>Ambiental</a:t>
            </a:r>
            <a:r>
              <a:rPr lang="en-US" dirty="0" smtClean="0"/>
              <a:t> </a:t>
            </a:r>
            <a:r>
              <a:rPr lang="en-US" dirty="0" err="1" smtClean="0"/>
              <a:t>teve</a:t>
            </a:r>
            <a:r>
              <a:rPr lang="en-US" dirty="0" smtClean="0"/>
              <a:t> </a:t>
            </a:r>
            <a:r>
              <a:rPr lang="en-US" dirty="0" err="1" smtClean="0"/>
              <a:t>início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2007.</a:t>
            </a:r>
          </a:p>
          <a:p>
            <a:r>
              <a:rPr lang="pt-BR" dirty="0" smtClean="0"/>
              <a:t>Treinamentos Técnicos</a:t>
            </a:r>
          </a:p>
          <a:p>
            <a:pPr marL="0" indent="0">
              <a:buNone/>
            </a:pPr>
            <a:r>
              <a:rPr lang="pt-BR" sz="2400" dirty="0" smtClean="0"/>
              <a:t>Curso </a:t>
            </a:r>
            <a:r>
              <a:rPr lang="pt-BR" sz="2400" dirty="0"/>
              <a:t>Prático de Utilização de GPS de Navegação, Programa </a:t>
            </a:r>
            <a:r>
              <a:rPr lang="pt-BR" sz="2400" dirty="0" err="1" smtClean="0"/>
              <a:t>Geoffice</a:t>
            </a:r>
            <a:r>
              <a:rPr lang="pt-BR" sz="2400" dirty="0" smtClean="0"/>
              <a:t>-GPS</a:t>
            </a:r>
            <a:endParaRPr lang="pt-BR" sz="2400" dirty="0"/>
          </a:p>
        </p:txBody>
      </p:sp>
      <p:pic>
        <p:nvPicPr>
          <p:cNvPr id="2050" name="Picture 2" descr="C:\Users\usuario\Pictures\CURSO GPS PM AMBIENTAL\IMAG0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686388"/>
            <a:ext cx="2590800" cy="19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uario\Pictures\CURSO GPS PM AMBIENTAL\IMAG00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380" y="5334000"/>
            <a:ext cx="2004220" cy="150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uario\Pictures\CURSO GPS PM AMBIENTAL\IMAG00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846989"/>
            <a:ext cx="1981200" cy="148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uario\Pictures\CURSO GPS PM AMBIENTAL\IMAG00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961625"/>
            <a:ext cx="2122196" cy="159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5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05600" y="0"/>
            <a:ext cx="2438400" cy="11430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Histórico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86" y="1143000"/>
            <a:ext cx="9140414" cy="48767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sz="4000" b="1" dirty="0" smtClean="0"/>
              <a:t>Instituto </a:t>
            </a:r>
            <a:r>
              <a:rPr lang="pt-BR" sz="4000" b="1" dirty="0"/>
              <a:t>Federal do Triângulo Mineiro </a:t>
            </a:r>
            <a:r>
              <a:rPr lang="pt-BR" sz="4000" b="1" dirty="0" smtClean="0"/>
              <a:t>– IFTM</a:t>
            </a:r>
          </a:p>
          <a:p>
            <a:pPr marL="0" indent="0">
              <a:buNone/>
            </a:pPr>
            <a:r>
              <a:rPr lang="pt-BR" sz="4000" b="1" dirty="0" smtClean="0"/>
              <a:t>Ministério </a:t>
            </a:r>
            <a:r>
              <a:rPr lang="pt-BR" sz="4000" b="1" dirty="0"/>
              <a:t>Público de Minas Gerais (MPMG) </a:t>
            </a:r>
            <a:endParaRPr lang="en-US" sz="4000" b="1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itchFamily="2" charset="2"/>
              <a:buChar char="ü"/>
            </a:pPr>
            <a:r>
              <a:rPr lang="pt-BR" dirty="0" smtClean="0"/>
              <a:t>Estabelecemos as </a:t>
            </a:r>
            <a:r>
              <a:rPr lang="pt-BR" dirty="0"/>
              <a:t>instruções para preenchimento do </a:t>
            </a:r>
            <a:r>
              <a:rPr lang="pt-BR" i="1" dirty="0" err="1"/>
              <a:t>check-list</a:t>
            </a:r>
            <a:r>
              <a:rPr lang="pt-BR" dirty="0"/>
              <a:t> para atividades potencialmente poluidoras para fins de enquadramento na lei de crimes </a:t>
            </a:r>
            <a:r>
              <a:rPr lang="pt-BR" dirty="0" smtClean="0"/>
              <a:t>ambientais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en-US" dirty="0" smtClean="0"/>
              <a:t>No </a:t>
            </a:r>
            <a:r>
              <a:rPr lang="en-US" dirty="0" err="1" smtClean="0"/>
              <a:t>escopo</a:t>
            </a:r>
            <a:r>
              <a:rPr lang="en-US" dirty="0" smtClean="0"/>
              <a:t> da </a:t>
            </a:r>
            <a:r>
              <a:rPr lang="pt-BR" b="1" dirty="0" smtClean="0"/>
              <a:t>Poluição </a:t>
            </a:r>
            <a:r>
              <a:rPr lang="pt-BR" b="1" dirty="0"/>
              <a:t>Ambiental:</a:t>
            </a:r>
            <a:r>
              <a:rPr lang="pt-BR" dirty="0"/>
              <a:t> 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Degradação </a:t>
            </a:r>
            <a:r>
              <a:rPr lang="pt-BR" dirty="0"/>
              <a:t>da qualidade ambiental resultantes de atividades que direta ou indiretamente: prejudiquem saúde, a segurança e o bem estar da população; criem condições adversas às atividades sociais e econômicas; afetem desfavoravelmente a biota; afetem as condições estéticas ou sanitárias do meio ambiente; lancem matérias ou energia em desacordo com os padrões ambientais</a:t>
            </a:r>
            <a:endParaRPr lang="en-US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79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Pareceria</a:t>
            </a:r>
            <a:r>
              <a:rPr lang="en-US" dirty="0" smtClean="0"/>
              <a:t> </a:t>
            </a:r>
            <a:r>
              <a:rPr lang="en-US" dirty="0" err="1" smtClean="0"/>
              <a:t>Universidade</a:t>
            </a:r>
            <a:r>
              <a:rPr lang="en-US" dirty="0" smtClean="0"/>
              <a:t> - </a:t>
            </a:r>
            <a:r>
              <a:rPr lang="en-US" dirty="0" err="1" smtClean="0"/>
              <a:t>Empresa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57200" y="2103437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t-BR" dirty="0"/>
              <a:t>auxiliar no desenvolvimento de tecnologias e facilitar  a condução de pesquisas, cooperando na transferência do conhecimento desenvolvido dentro das universidades para a sociedade.</a:t>
            </a: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57200" y="5105400"/>
            <a:ext cx="81534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dirty="0" smtClean="0"/>
              <a:t>O governador Geraldo Alckmin assinou o Decreto n.º 62.817, de 4 de setembro de 2017, que garante segurança jurídica e incentiva as parcerias entre as instituições públicas estaduais e entre elas e as instituições privadas sempre na busca de pesquisa e inovação. </a:t>
            </a:r>
          </a:p>
          <a:p>
            <a:pPr marL="0" indent="0">
              <a:buFont typeface="Arial" pitchFamily="34" charset="0"/>
              <a:buNone/>
            </a:pPr>
            <a:r>
              <a:rPr lang="pt-BR" dirty="0" smtClean="0"/>
              <a:t>É mais um passo dado pelo Estado que é o centro da geração do conhecimento no Brasil.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178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Parceria</a:t>
            </a:r>
            <a:r>
              <a:rPr lang="en-US" dirty="0" smtClean="0"/>
              <a:t> </a:t>
            </a:r>
            <a:r>
              <a:rPr lang="en-US" dirty="0" err="1" smtClean="0"/>
              <a:t>PMAmb</a:t>
            </a:r>
            <a:r>
              <a:rPr lang="en-US" dirty="0" smtClean="0"/>
              <a:t> – UNESP – JAICA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51037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t-BR" dirty="0" smtClean="0">
                <a:solidFill>
                  <a:schemeClr val="tx1"/>
                </a:solidFill>
              </a:rPr>
              <a:t>Produto para o enquadramento das políticas ambientais do uso das áreas rurais pela Polícia </a:t>
            </a:r>
            <a:r>
              <a:rPr lang="pt-BR" dirty="0" smtClean="0">
                <a:solidFill>
                  <a:schemeClr val="tx1"/>
                </a:solidFill>
              </a:rPr>
              <a:t>Ambiental - Aplicativo </a:t>
            </a:r>
            <a:r>
              <a:rPr lang="pt-BR" dirty="0" smtClean="0">
                <a:solidFill>
                  <a:schemeClr val="tx1"/>
                </a:solidFill>
              </a:rPr>
              <a:t>Propriedade Rural </a:t>
            </a:r>
            <a:r>
              <a:rPr lang="pt-BR" dirty="0" smtClean="0">
                <a:solidFill>
                  <a:schemeClr val="tx1"/>
                </a:solidFill>
              </a:rPr>
              <a:t>Amiga</a:t>
            </a:r>
          </a:p>
          <a:p>
            <a:pPr marL="0" indent="0">
              <a:buNone/>
            </a:pPr>
            <a:endParaRPr lang="pt-BR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Centro de </a:t>
            </a:r>
            <a:r>
              <a:rPr lang="en-US" dirty="0" err="1" smtClean="0"/>
              <a:t>Treinamento</a:t>
            </a:r>
            <a:endParaRPr lang="pt-BR" dirty="0" smtClean="0">
              <a:solidFill>
                <a:schemeClr val="tx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218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Use a tecnologia a seu favor!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" y="1600200"/>
            <a:ext cx="9067800" cy="5181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 smtClean="0"/>
              <a:t>O investimento em aplicativos </a:t>
            </a:r>
            <a:r>
              <a:rPr lang="pt-BR" dirty="0"/>
              <a:t>que auxiliem o dia-a-dia </a:t>
            </a:r>
            <a:r>
              <a:rPr lang="pt-BR" dirty="0" smtClean="0"/>
              <a:t>do Policiamento Ambiental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E o proprietário </a:t>
            </a:r>
            <a:r>
              <a:rPr lang="pt-BR" dirty="0" smtClean="0"/>
              <a:t>da </a:t>
            </a:r>
            <a:r>
              <a:rPr lang="pt-BR" dirty="0" smtClean="0"/>
              <a:t>propriedade rural 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Facilitar </a:t>
            </a:r>
            <a:r>
              <a:rPr lang="pt-BR" dirty="0"/>
              <a:t>o acompanhamento </a:t>
            </a:r>
            <a:r>
              <a:rPr lang="pt-BR" dirty="0" smtClean="0"/>
              <a:t>dos </a:t>
            </a:r>
            <a:r>
              <a:rPr lang="pt-BR" dirty="0" smtClean="0"/>
              <a:t>Policiais Ambientais em fiscalizar o meio e orientar os produtores rurais a conservar e compreender o ambiente em que vivemos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sendo </a:t>
            </a:r>
            <a:r>
              <a:rPr lang="pt-BR" dirty="0"/>
              <a:t>capaz de otimizar o tempo e ainda diminuir, consideravelmente, o uso de papéis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Para </a:t>
            </a:r>
            <a:r>
              <a:rPr lang="pt-BR" dirty="0"/>
              <a:t>além disso tudo, adquirir um </a:t>
            </a:r>
            <a:r>
              <a:rPr lang="pt-BR" dirty="0" smtClean="0"/>
              <a:t>aplicativo de </a:t>
            </a:r>
            <a:r>
              <a:rPr lang="pt-BR" dirty="0"/>
              <a:t>gestão, faz com que você consiga acompanhar tudo o que acontece em sua propriedade de qualquer lugar, podendo ter acesso pelo seu computador, </a:t>
            </a:r>
            <a:r>
              <a:rPr lang="pt-BR" dirty="0" err="1"/>
              <a:t>tablet</a:t>
            </a:r>
            <a:r>
              <a:rPr lang="pt-BR" dirty="0"/>
              <a:t> ou smartphone.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645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Gerar</a:t>
            </a:r>
            <a:r>
              <a:rPr lang="en-US" b="1" dirty="0" smtClean="0"/>
              <a:t> o </a:t>
            </a:r>
            <a:r>
              <a:rPr lang="en-US" b="1" dirty="0" err="1" smtClean="0"/>
              <a:t>aplicativo</a:t>
            </a:r>
            <a:r>
              <a:rPr lang="en-US" b="1" dirty="0" smtClean="0"/>
              <a:t> de </a:t>
            </a:r>
            <a:r>
              <a:rPr lang="en-US" b="1" dirty="0" err="1" smtClean="0"/>
              <a:t>informações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Check list</a:t>
            </a:r>
          </a:p>
          <a:p>
            <a:r>
              <a:rPr lang="en-US" dirty="0" err="1" smtClean="0"/>
              <a:t>Imagens</a:t>
            </a:r>
            <a:r>
              <a:rPr lang="en-US" dirty="0" smtClean="0"/>
              <a:t> de </a:t>
            </a:r>
            <a:r>
              <a:rPr lang="en-US" dirty="0" err="1" smtClean="0"/>
              <a:t>Satélites</a:t>
            </a:r>
            <a:endParaRPr lang="en-US" dirty="0" smtClean="0"/>
          </a:p>
          <a:p>
            <a:r>
              <a:rPr lang="en-US" dirty="0" err="1" smtClean="0"/>
              <a:t>Imagens</a:t>
            </a:r>
            <a:r>
              <a:rPr lang="en-US" dirty="0" smtClean="0"/>
              <a:t> do Local</a:t>
            </a:r>
          </a:p>
          <a:p>
            <a:r>
              <a:rPr lang="en-US" dirty="0" err="1" smtClean="0"/>
              <a:t>Tecnologia</a:t>
            </a:r>
            <a:r>
              <a:rPr lang="en-US" dirty="0" smtClean="0"/>
              <a:t> - 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268" y="3027249"/>
            <a:ext cx="2860235" cy="227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354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2061</Words>
  <Application>Microsoft Office PowerPoint</Application>
  <PresentationFormat>Apresentação na tela (4:3)</PresentationFormat>
  <Paragraphs>242</Paragraphs>
  <Slides>26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Tema do Office</vt:lpstr>
      <vt:lpstr>Projeto – Aplicativo  Propriedade Rural Amiga – Policiamento Ambiental do Estado de São Paulo   App - PRA- Amb</vt:lpstr>
      <vt:lpstr>Objetivo</vt:lpstr>
      <vt:lpstr>Parceiros</vt:lpstr>
      <vt:lpstr>Histórico</vt:lpstr>
      <vt:lpstr>Histórico</vt:lpstr>
      <vt:lpstr>Pareceria Universidade - Empresa</vt:lpstr>
      <vt:lpstr>Parceria PMAmb – UNESP – JAICA </vt:lpstr>
      <vt:lpstr>Use a tecnologia a seu favor! </vt:lpstr>
      <vt:lpstr>Introdução</vt:lpstr>
      <vt:lpstr>Apresentação do PowerPoint</vt:lpstr>
      <vt:lpstr>Escopo dos Serviços</vt:lpstr>
      <vt:lpstr>Funcionalidades do Sistema Controle de Processos</vt:lpstr>
      <vt:lpstr>Apresentação do PowerPoint</vt:lpstr>
      <vt:lpstr>Apresentação do PowerPoint</vt:lpstr>
      <vt:lpstr>Funcionalidades do Sistema </vt:lpstr>
      <vt:lpstr>Objetivo – Propriedade Rural Amiga</vt:lpstr>
      <vt:lpstr>Benefícios– Propriedade Rural Amiga</vt:lpstr>
      <vt:lpstr>Escopo do Produto</vt:lpstr>
      <vt:lpstr>Entrega do Produto</vt:lpstr>
      <vt:lpstr>A Base Fundamental</vt:lpstr>
      <vt:lpstr>O Time - Conceito</vt:lpstr>
      <vt:lpstr>O Time – Quem?</vt:lpstr>
      <vt:lpstr>Investimento</vt:lpstr>
      <vt:lpstr>Investimento - Aplicativo</vt:lpstr>
      <vt:lpstr>Investimento Centro de Treinamento</vt:lpstr>
      <vt:lpstr>Contrapartida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usuario</cp:lastModifiedBy>
  <cp:revision>24</cp:revision>
  <dcterms:created xsi:type="dcterms:W3CDTF">2017-09-10T22:42:01Z</dcterms:created>
  <dcterms:modified xsi:type="dcterms:W3CDTF">2017-09-11T09:07:25Z</dcterms:modified>
</cp:coreProperties>
</file>